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62" r:id="rId2"/>
    <p:sldId id="256" r:id="rId3"/>
    <p:sldId id="264" r:id="rId4"/>
    <p:sldId id="265" r:id="rId5"/>
    <p:sldId id="258" r:id="rId6"/>
    <p:sldId id="259" r:id="rId7"/>
    <p:sldId id="260" r:id="rId8"/>
    <p:sldId id="261" r:id="rId9"/>
    <p:sldId id="266" r:id="rId10"/>
    <p:sldId id="257" r:id="rId11"/>
    <p:sldId id="269" r:id="rId12"/>
    <p:sldId id="268" r:id="rId13"/>
    <p:sldId id="267" r:id="rId14"/>
    <p:sldId id="270" r:id="rId15"/>
    <p:sldId id="26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9"/>
    <p:restoredTop sz="94750"/>
  </p:normalViewPr>
  <p:slideViewPr>
    <p:cSldViewPr snapToGrid="0" snapToObjects="1">
      <p:cViewPr varScale="1">
        <p:scale>
          <a:sx n="78" d="100"/>
          <a:sy n="78" d="100"/>
        </p:scale>
        <p:origin x="830"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rtinbrocklehurst\Library\Mobile%20Documents\com~apple~CloudDocs\Documents\Kempley%20Village\Kempley%20Parish%20Council\Parish%20Council%20-%20Climate%20Change\Publications,%20slides%20and%20supporting%20materials%20\Forest%20of%20Dean%20Parish%20Carbon%20calcul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artinbrocklehurst\Library\Mobile%20Documents\com~apple~CloudDocs\Documents\Kempley%20Village\Kempley%20Parish%20Council\Parish%20Council%20-%20Climate%20Change\Publications,%20slides%20and%20supporting%20materials%20\Forest%20of%20Dean%20Parish%20Carbon%20calculat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solidFill>
                  <a:schemeClr val="bg1"/>
                </a:solidFill>
              </a:rPr>
              <a:t>Carbon Emissions for the Forest of Dean  Footprint Tonnes Carbon Dioxide Equivalent</a:t>
            </a:r>
          </a:p>
        </c:rich>
      </c:tx>
      <c:layout>
        <c:manualLayout>
          <c:xMode val="edge"/>
          <c:yMode val="edge"/>
          <c:x val="0.1364519071144939"/>
          <c:y val="6.4229395448496124E-3"/>
        </c:manualLayout>
      </c:layout>
      <c:overlay val="0"/>
      <c:spPr>
        <a:solidFill>
          <a:schemeClr val="accent6"/>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Sheet1!$F$1:$F$3</c:f>
              <c:strCache>
                <c:ptCount val="3"/>
                <c:pt idx="0">
                  <c:v>Carbon Emissions for the Forest of Dean</c:v>
                </c:pt>
                <c:pt idx="1">
                  <c:v>Carbon Footprint</c:v>
                </c:pt>
                <c:pt idx="2">
                  <c:v>Tonnes Carbon Dioxide Equivalent</c:v>
                </c:pt>
              </c:strCache>
            </c:strRef>
          </c:tx>
          <c:spPr>
            <a:solidFill>
              <a:schemeClr val="accent1"/>
            </a:solidFill>
            <a:ln>
              <a:noFill/>
            </a:ln>
            <a:effectLst/>
          </c:spPr>
          <c:invertIfNegative val="0"/>
          <c:cat>
            <c:strRef>
              <c:f>Sheet1!$E$4:$E$45</c:f>
              <c:strCache>
                <c:ptCount val="42"/>
                <c:pt idx="0">
                  <c:v>Hartpury</c:v>
                </c:pt>
                <c:pt idx="1">
                  <c:v>Cinderford</c:v>
                </c:pt>
                <c:pt idx="2">
                  <c:v>Coleford</c:v>
                </c:pt>
                <c:pt idx="3">
                  <c:v>Lydney</c:v>
                </c:pt>
                <c:pt idx="4">
                  <c:v>Mitcheldean</c:v>
                </c:pt>
                <c:pt idx="5">
                  <c:v>Oxenhall</c:v>
                </c:pt>
                <c:pt idx="6">
                  <c:v>Ruspidge &amp; Soudley</c:v>
                </c:pt>
                <c:pt idx="7">
                  <c:v>Tidenham</c:v>
                </c:pt>
                <c:pt idx="8">
                  <c:v>Newent</c:v>
                </c:pt>
                <c:pt idx="9">
                  <c:v>Forest ofd Dean</c:v>
                </c:pt>
                <c:pt idx="10">
                  <c:v>Drybrook</c:v>
                </c:pt>
                <c:pt idx="11">
                  <c:v>West Dean</c:v>
                </c:pt>
                <c:pt idx="12">
                  <c:v>Newnham</c:v>
                </c:pt>
                <c:pt idx="13">
                  <c:v>Ruardean</c:v>
                </c:pt>
                <c:pt idx="14">
                  <c:v>Lydbrook</c:v>
                </c:pt>
                <c:pt idx="15">
                  <c:v>Littledean</c:v>
                </c:pt>
                <c:pt idx="16">
                  <c:v>Upleadon</c:v>
                </c:pt>
                <c:pt idx="17">
                  <c:v>Alvington</c:v>
                </c:pt>
                <c:pt idx="18">
                  <c:v>Huntley</c:v>
                </c:pt>
                <c:pt idx="19">
                  <c:v>Longhope</c:v>
                </c:pt>
                <c:pt idx="20">
                  <c:v>Aylburton</c:v>
                </c:pt>
                <c:pt idx="21">
                  <c:v>Corse</c:v>
                </c:pt>
                <c:pt idx="22">
                  <c:v>Woolaston</c:v>
                </c:pt>
                <c:pt idx="23">
                  <c:v>Westbury on Severn</c:v>
                </c:pt>
                <c:pt idx="24">
                  <c:v>Awre</c:v>
                </c:pt>
                <c:pt idx="25">
                  <c:v>Dymock</c:v>
                </c:pt>
                <c:pt idx="26">
                  <c:v>Staunton (Glos)</c:v>
                </c:pt>
                <c:pt idx="27">
                  <c:v>Newland</c:v>
                </c:pt>
                <c:pt idx="28">
                  <c:v>Tibberton</c:v>
                </c:pt>
                <c:pt idx="29">
                  <c:v>English Bicknor</c:v>
                </c:pt>
                <c:pt idx="30">
                  <c:v>St Briavels</c:v>
                </c:pt>
                <c:pt idx="31">
                  <c:v>Kempley</c:v>
                </c:pt>
                <c:pt idx="32">
                  <c:v>Staunton (Coleford)</c:v>
                </c:pt>
                <c:pt idx="33">
                  <c:v>Gorsley &amp; Kilcot</c:v>
                </c:pt>
                <c:pt idx="34">
                  <c:v>Churcham</c:v>
                </c:pt>
                <c:pt idx="35">
                  <c:v>Bromesberrow</c:v>
                </c:pt>
                <c:pt idx="36">
                  <c:v>Blaisdon</c:v>
                </c:pt>
                <c:pt idx="37">
                  <c:v>Redmarley</c:v>
                </c:pt>
                <c:pt idx="38">
                  <c:v>Taynton</c:v>
                </c:pt>
                <c:pt idx="39">
                  <c:v>Pauntley</c:v>
                </c:pt>
                <c:pt idx="40">
                  <c:v>Rudford &amp; High Leadon</c:v>
                </c:pt>
                <c:pt idx="41">
                  <c:v>Hewelsfield &amp; Brockweir</c:v>
                </c:pt>
              </c:strCache>
            </c:strRef>
          </c:cat>
          <c:val>
            <c:numRef>
              <c:f>Sheet1!$F$4:$F$45</c:f>
              <c:numCache>
                <c:formatCode>General</c:formatCode>
                <c:ptCount val="42"/>
                <c:pt idx="0">
                  <c:v>11.2</c:v>
                </c:pt>
                <c:pt idx="1">
                  <c:v>13.6</c:v>
                </c:pt>
                <c:pt idx="2">
                  <c:v>15.9</c:v>
                </c:pt>
                <c:pt idx="3">
                  <c:v>16.100000000000001</c:v>
                </c:pt>
                <c:pt idx="4">
                  <c:v>16.600000000000001</c:v>
                </c:pt>
                <c:pt idx="5">
                  <c:v>16.7</c:v>
                </c:pt>
                <c:pt idx="6">
                  <c:v>16.899999999999999</c:v>
                </c:pt>
                <c:pt idx="7">
                  <c:v>17.5</c:v>
                </c:pt>
                <c:pt idx="8">
                  <c:v>18.2</c:v>
                </c:pt>
                <c:pt idx="9">
                  <c:v>18.2</c:v>
                </c:pt>
                <c:pt idx="10">
                  <c:v>18.399999999999999</c:v>
                </c:pt>
                <c:pt idx="11">
                  <c:v>18.399999999999999</c:v>
                </c:pt>
                <c:pt idx="12">
                  <c:v>18.899999999999999</c:v>
                </c:pt>
                <c:pt idx="13">
                  <c:v>19.3</c:v>
                </c:pt>
                <c:pt idx="14">
                  <c:v>19.899999999999999</c:v>
                </c:pt>
                <c:pt idx="15">
                  <c:v>20</c:v>
                </c:pt>
                <c:pt idx="16">
                  <c:v>20.100000000000001</c:v>
                </c:pt>
                <c:pt idx="17">
                  <c:v>20.3</c:v>
                </c:pt>
                <c:pt idx="18">
                  <c:v>21.7</c:v>
                </c:pt>
                <c:pt idx="19">
                  <c:v>22.5</c:v>
                </c:pt>
                <c:pt idx="20">
                  <c:v>22.9</c:v>
                </c:pt>
                <c:pt idx="21">
                  <c:v>23.1</c:v>
                </c:pt>
                <c:pt idx="22">
                  <c:v>23.3</c:v>
                </c:pt>
                <c:pt idx="23">
                  <c:v>23.4</c:v>
                </c:pt>
                <c:pt idx="24">
                  <c:v>23.6</c:v>
                </c:pt>
                <c:pt idx="25">
                  <c:v>23.6</c:v>
                </c:pt>
                <c:pt idx="26">
                  <c:v>24.2</c:v>
                </c:pt>
                <c:pt idx="27">
                  <c:v>24.3</c:v>
                </c:pt>
                <c:pt idx="28">
                  <c:v>24.7</c:v>
                </c:pt>
                <c:pt idx="29">
                  <c:v>24.9</c:v>
                </c:pt>
                <c:pt idx="30">
                  <c:v>24.9</c:v>
                </c:pt>
                <c:pt idx="31">
                  <c:v>25.1</c:v>
                </c:pt>
                <c:pt idx="32">
                  <c:v>25.1</c:v>
                </c:pt>
                <c:pt idx="33">
                  <c:v>25.2</c:v>
                </c:pt>
                <c:pt idx="34">
                  <c:v>25.8</c:v>
                </c:pt>
                <c:pt idx="35">
                  <c:v>26.1</c:v>
                </c:pt>
                <c:pt idx="36">
                  <c:v>26.7</c:v>
                </c:pt>
                <c:pt idx="37">
                  <c:v>26.7</c:v>
                </c:pt>
                <c:pt idx="38">
                  <c:v>29.1</c:v>
                </c:pt>
                <c:pt idx="39">
                  <c:v>29.3</c:v>
                </c:pt>
                <c:pt idx="40">
                  <c:v>30</c:v>
                </c:pt>
                <c:pt idx="41">
                  <c:v>30.8</c:v>
                </c:pt>
              </c:numCache>
            </c:numRef>
          </c:val>
          <c:extLst>
            <c:ext xmlns:c16="http://schemas.microsoft.com/office/drawing/2014/chart" uri="{C3380CC4-5D6E-409C-BE32-E72D297353CC}">
              <c16:uniqueId val="{00000000-1309-6D4C-B2F6-8FFA7200C875}"/>
            </c:ext>
          </c:extLst>
        </c:ser>
        <c:dLbls>
          <c:showLegendKey val="0"/>
          <c:showVal val="0"/>
          <c:showCatName val="0"/>
          <c:showSerName val="0"/>
          <c:showPercent val="0"/>
          <c:showBubbleSize val="0"/>
        </c:dLbls>
        <c:gapWidth val="219"/>
        <c:overlap val="-27"/>
        <c:axId val="1179785968"/>
        <c:axId val="1179772176"/>
      </c:barChart>
      <c:catAx>
        <c:axId val="117978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772176"/>
        <c:crosses val="autoZero"/>
        <c:auto val="1"/>
        <c:lblAlgn val="ctr"/>
        <c:lblOffset val="100"/>
        <c:noMultiLvlLbl val="0"/>
      </c:catAx>
      <c:valAx>
        <c:axId val="1179772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785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solidFill>
                  <a:schemeClr val="bg1"/>
                </a:solidFill>
              </a:rPr>
              <a:t>Carbon Emissions for the Forest of Dean  Footprint Tonnes Carbon Dioxide Equivalent</a:t>
            </a:r>
          </a:p>
        </c:rich>
      </c:tx>
      <c:layout>
        <c:manualLayout>
          <c:xMode val="edge"/>
          <c:yMode val="edge"/>
          <c:x val="0.1364519071144939"/>
          <c:y val="6.4229395448496124E-3"/>
        </c:manualLayout>
      </c:layout>
      <c:overlay val="0"/>
      <c:spPr>
        <a:solidFill>
          <a:schemeClr val="accent6"/>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Sheet1!$F$1:$F$3</c:f>
              <c:strCache>
                <c:ptCount val="3"/>
                <c:pt idx="0">
                  <c:v>Carbon Emissions for the Forest of Dean</c:v>
                </c:pt>
                <c:pt idx="1">
                  <c:v>Carbon Footprint</c:v>
                </c:pt>
                <c:pt idx="2">
                  <c:v>Tonnes Carbon Dioxide Equivalent</c:v>
                </c:pt>
              </c:strCache>
            </c:strRef>
          </c:tx>
          <c:spPr>
            <a:solidFill>
              <a:schemeClr val="accent1"/>
            </a:solidFill>
            <a:ln>
              <a:noFill/>
            </a:ln>
            <a:effectLst/>
          </c:spPr>
          <c:invertIfNegative val="0"/>
          <c:cat>
            <c:strRef>
              <c:f>Sheet1!$E$4:$E$45</c:f>
              <c:strCache>
                <c:ptCount val="42"/>
                <c:pt idx="0">
                  <c:v>Hartpury</c:v>
                </c:pt>
                <c:pt idx="1">
                  <c:v>Cinderford</c:v>
                </c:pt>
                <c:pt idx="2">
                  <c:v>Coleford</c:v>
                </c:pt>
                <c:pt idx="3">
                  <c:v>Lydney</c:v>
                </c:pt>
                <c:pt idx="4">
                  <c:v>Mitcheldean</c:v>
                </c:pt>
                <c:pt idx="5">
                  <c:v>Oxenhall</c:v>
                </c:pt>
                <c:pt idx="6">
                  <c:v>Ruspidge &amp; Soudley</c:v>
                </c:pt>
                <c:pt idx="7">
                  <c:v>Tidenham</c:v>
                </c:pt>
                <c:pt idx="8">
                  <c:v>Newent</c:v>
                </c:pt>
                <c:pt idx="9">
                  <c:v>Forest ofd Dean</c:v>
                </c:pt>
                <c:pt idx="10">
                  <c:v>Drybrook</c:v>
                </c:pt>
                <c:pt idx="11">
                  <c:v>West Dean</c:v>
                </c:pt>
                <c:pt idx="12">
                  <c:v>Newnham</c:v>
                </c:pt>
                <c:pt idx="13">
                  <c:v>Ruardean</c:v>
                </c:pt>
                <c:pt idx="14">
                  <c:v>Lydbrook</c:v>
                </c:pt>
                <c:pt idx="15">
                  <c:v>Littledean</c:v>
                </c:pt>
                <c:pt idx="16">
                  <c:v>Upleadon</c:v>
                </c:pt>
                <c:pt idx="17">
                  <c:v>Alvington</c:v>
                </c:pt>
                <c:pt idx="18">
                  <c:v>Huntley</c:v>
                </c:pt>
                <c:pt idx="19">
                  <c:v>Longhope</c:v>
                </c:pt>
                <c:pt idx="20">
                  <c:v>Aylburton</c:v>
                </c:pt>
                <c:pt idx="21">
                  <c:v>Corse</c:v>
                </c:pt>
                <c:pt idx="22">
                  <c:v>Woolaston</c:v>
                </c:pt>
                <c:pt idx="23">
                  <c:v>Westbury on Severn</c:v>
                </c:pt>
                <c:pt idx="24">
                  <c:v>Awre</c:v>
                </c:pt>
                <c:pt idx="25">
                  <c:v>Dymock</c:v>
                </c:pt>
                <c:pt idx="26">
                  <c:v>Staunton (Glos)</c:v>
                </c:pt>
                <c:pt idx="27">
                  <c:v>Newland</c:v>
                </c:pt>
                <c:pt idx="28">
                  <c:v>Tibberton</c:v>
                </c:pt>
                <c:pt idx="29">
                  <c:v>English Bicknor</c:v>
                </c:pt>
                <c:pt idx="30">
                  <c:v>St Briavels</c:v>
                </c:pt>
                <c:pt idx="31">
                  <c:v>Kempley</c:v>
                </c:pt>
                <c:pt idx="32">
                  <c:v>Staunton (Coleford)</c:v>
                </c:pt>
                <c:pt idx="33">
                  <c:v>Gorsley &amp; Kilcot</c:v>
                </c:pt>
                <c:pt idx="34">
                  <c:v>Churcham</c:v>
                </c:pt>
                <c:pt idx="35">
                  <c:v>Bromesberrow</c:v>
                </c:pt>
                <c:pt idx="36">
                  <c:v>Blaisdon</c:v>
                </c:pt>
                <c:pt idx="37">
                  <c:v>Redmarley</c:v>
                </c:pt>
                <c:pt idx="38">
                  <c:v>Taynton</c:v>
                </c:pt>
                <c:pt idx="39">
                  <c:v>Pauntley</c:v>
                </c:pt>
                <c:pt idx="40">
                  <c:v>Rudford &amp; High Leadon</c:v>
                </c:pt>
                <c:pt idx="41">
                  <c:v>Hewelsfield &amp; Brockweir</c:v>
                </c:pt>
              </c:strCache>
            </c:strRef>
          </c:cat>
          <c:val>
            <c:numRef>
              <c:f>Sheet1!$F$4:$F$45</c:f>
              <c:numCache>
                <c:formatCode>General</c:formatCode>
                <c:ptCount val="42"/>
                <c:pt idx="0">
                  <c:v>11.2</c:v>
                </c:pt>
                <c:pt idx="1">
                  <c:v>13.6</c:v>
                </c:pt>
                <c:pt idx="2">
                  <c:v>15.9</c:v>
                </c:pt>
                <c:pt idx="3">
                  <c:v>16.100000000000001</c:v>
                </c:pt>
                <c:pt idx="4">
                  <c:v>16.600000000000001</c:v>
                </c:pt>
                <c:pt idx="5">
                  <c:v>16.7</c:v>
                </c:pt>
                <c:pt idx="6">
                  <c:v>16.899999999999999</c:v>
                </c:pt>
                <c:pt idx="7">
                  <c:v>17.5</c:v>
                </c:pt>
                <c:pt idx="8">
                  <c:v>18.2</c:v>
                </c:pt>
                <c:pt idx="9">
                  <c:v>18.2</c:v>
                </c:pt>
                <c:pt idx="10">
                  <c:v>18.399999999999999</c:v>
                </c:pt>
                <c:pt idx="11">
                  <c:v>18.399999999999999</c:v>
                </c:pt>
                <c:pt idx="12">
                  <c:v>18.899999999999999</c:v>
                </c:pt>
                <c:pt idx="13">
                  <c:v>19.3</c:v>
                </c:pt>
                <c:pt idx="14">
                  <c:v>19.899999999999999</c:v>
                </c:pt>
                <c:pt idx="15">
                  <c:v>20</c:v>
                </c:pt>
                <c:pt idx="16">
                  <c:v>20.100000000000001</c:v>
                </c:pt>
                <c:pt idx="17">
                  <c:v>20.3</c:v>
                </c:pt>
                <c:pt idx="18">
                  <c:v>21.7</c:v>
                </c:pt>
                <c:pt idx="19">
                  <c:v>22.5</c:v>
                </c:pt>
                <c:pt idx="20">
                  <c:v>22.9</c:v>
                </c:pt>
                <c:pt idx="21">
                  <c:v>23.1</c:v>
                </c:pt>
                <c:pt idx="22">
                  <c:v>23.3</c:v>
                </c:pt>
                <c:pt idx="23">
                  <c:v>23.4</c:v>
                </c:pt>
                <c:pt idx="24">
                  <c:v>23.6</c:v>
                </c:pt>
                <c:pt idx="25">
                  <c:v>23.6</c:v>
                </c:pt>
                <c:pt idx="26">
                  <c:v>24.2</c:v>
                </c:pt>
                <c:pt idx="27">
                  <c:v>24.3</c:v>
                </c:pt>
                <c:pt idx="28">
                  <c:v>24.7</c:v>
                </c:pt>
                <c:pt idx="29">
                  <c:v>24.9</c:v>
                </c:pt>
                <c:pt idx="30">
                  <c:v>24.9</c:v>
                </c:pt>
                <c:pt idx="31">
                  <c:v>25.1</c:v>
                </c:pt>
                <c:pt idx="32">
                  <c:v>25.1</c:v>
                </c:pt>
                <c:pt idx="33">
                  <c:v>25.2</c:v>
                </c:pt>
                <c:pt idx="34">
                  <c:v>25.8</c:v>
                </c:pt>
                <c:pt idx="35">
                  <c:v>26.1</c:v>
                </c:pt>
                <c:pt idx="36">
                  <c:v>26.7</c:v>
                </c:pt>
                <c:pt idx="37">
                  <c:v>26.7</c:v>
                </c:pt>
                <c:pt idx="38">
                  <c:v>29.1</c:v>
                </c:pt>
                <c:pt idx="39">
                  <c:v>29.3</c:v>
                </c:pt>
                <c:pt idx="40">
                  <c:v>30</c:v>
                </c:pt>
                <c:pt idx="41">
                  <c:v>30.8</c:v>
                </c:pt>
              </c:numCache>
            </c:numRef>
          </c:val>
          <c:extLst>
            <c:ext xmlns:c16="http://schemas.microsoft.com/office/drawing/2014/chart" uri="{C3380CC4-5D6E-409C-BE32-E72D297353CC}">
              <c16:uniqueId val="{00000000-1309-6D4C-B2F6-8FFA7200C875}"/>
            </c:ext>
          </c:extLst>
        </c:ser>
        <c:dLbls>
          <c:showLegendKey val="0"/>
          <c:showVal val="0"/>
          <c:showCatName val="0"/>
          <c:showSerName val="0"/>
          <c:showPercent val="0"/>
          <c:showBubbleSize val="0"/>
        </c:dLbls>
        <c:gapWidth val="219"/>
        <c:overlap val="-27"/>
        <c:axId val="1179785968"/>
        <c:axId val="1179772176"/>
      </c:barChart>
      <c:catAx>
        <c:axId val="1179785968"/>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772176"/>
        <c:crosses val="autoZero"/>
        <c:auto val="1"/>
        <c:lblAlgn val="ctr"/>
        <c:lblOffset val="100"/>
        <c:noMultiLvlLbl val="0"/>
      </c:catAx>
      <c:valAx>
        <c:axId val="1179772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785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AB3CC-251C-A046-ABF7-E0C358922F5F}"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070CE-44D8-894C-9BB4-1B5ECC19949D}" type="slidenum">
              <a:rPr lang="en-US" smtClean="0"/>
              <a:t>‹#›</a:t>
            </a:fld>
            <a:endParaRPr lang="en-US"/>
          </a:p>
        </p:txBody>
      </p:sp>
    </p:spTree>
    <p:extLst>
      <p:ext uri="{BB962C8B-B14F-4D97-AF65-F5344CB8AC3E}">
        <p14:creationId xmlns:p14="http://schemas.microsoft.com/office/powerpoint/2010/main" val="59763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1</a:t>
            </a:fld>
            <a:endParaRPr lang="en-US"/>
          </a:p>
        </p:txBody>
      </p:sp>
    </p:spTree>
    <p:extLst>
      <p:ext uri="{BB962C8B-B14F-4D97-AF65-F5344CB8AC3E}">
        <p14:creationId xmlns:p14="http://schemas.microsoft.com/office/powerpoint/2010/main" val="4077419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10</a:t>
            </a:fld>
            <a:endParaRPr lang="en-US"/>
          </a:p>
        </p:txBody>
      </p:sp>
    </p:spTree>
    <p:extLst>
      <p:ext uri="{BB962C8B-B14F-4D97-AF65-F5344CB8AC3E}">
        <p14:creationId xmlns:p14="http://schemas.microsoft.com/office/powerpoint/2010/main" val="273795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11</a:t>
            </a:fld>
            <a:endParaRPr lang="en-US"/>
          </a:p>
        </p:txBody>
      </p:sp>
    </p:spTree>
    <p:extLst>
      <p:ext uri="{BB962C8B-B14F-4D97-AF65-F5344CB8AC3E}">
        <p14:creationId xmlns:p14="http://schemas.microsoft.com/office/powerpoint/2010/main" val="1885728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12</a:t>
            </a:fld>
            <a:endParaRPr lang="en-US"/>
          </a:p>
        </p:txBody>
      </p:sp>
    </p:spTree>
    <p:extLst>
      <p:ext uri="{BB962C8B-B14F-4D97-AF65-F5344CB8AC3E}">
        <p14:creationId xmlns:p14="http://schemas.microsoft.com/office/powerpoint/2010/main" val="215056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13</a:t>
            </a:fld>
            <a:endParaRPr lang="en-US"/>
          </a:p>
        </p:txBody>
      </p:sp>
    </p:spTree>
    <p:extLst>
      <p:ext uri="{BB962C8B-B14F-4D97-AF65-F5344CB8AC3E}">
        <p14:creationId xmlns:p14="http://schemas.microsoft.com/office/powerpoint/2010/main" val="125171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14</a:t>
            </a:fld>
            <a:endParaRPr lang="en-US"/>
          </a:p>
        </p:txBody>
      </p:sp>
    </p:spTree>
    <p:extLst>
      <p:ext uri="{BB962C8B-B14F-4D97-AF65-F5344CB8AC3E}">
        <p14:creationId xmlns:p14="http://schemas.microsoft.com/office/powerpoint/2010/main" val="332010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15</a:t>
            </a:fld>
            <a:endParaRPr lang="en-US"/>
          </a:p>
        </p:txBody>
      </p:sp>
    </p:spTree>
    <p:extLst>
      <p:ext uri="{BB962C8B-B14F-4D97-AF65-F5344CB8AC3E}">
        <p14:creationId xmlns:p14="http://schemas.microsoft.com/office/powerpoint/2010/main" val="415477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2</a:t>
            </a:fld>
            <a:endParaRPr lang="en-US"/>
          </a:p>
        </p:txBody>
      </p:sp>
    </p:spTree>
    <p:extLst>
      <p:ext uri="{BB962C8B-B14F-4D97-AF65-F5344CB8AC3E}">
        <p14:creationId xmlns:p14="http://schemas.microsoft.com/office/powerpoint/2010/main" val="170006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3</a:t>
            </a:fld>
            <a:endParaRPr lang="en-US"/>
          </a:p>
        </p:txBody>
      </p:sp>
    </p:spTree>
    <p:extLst>
      <p:ext uri="{BB962C8B-B14F-4D97-AF65-F5344CB8AC3E}">
        <p14:creationId xmlns:p14="http://schemas.microsoft.com/office/powerpoint/2010/main" val="3388799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4</a:t>
            </a:fld>
            <a:endParaRPr lang="en-US"/>
          </a:p>
        </p:txBody>
      </p:sp>
    </p:spTree>
    <p:extLst>
      <p:ext uri="{BB962C8B-B14F-4D97-AF65-F5344CB8AC3E}">
        <p14:creationId xmlns:p14="http://schemas.microsoft.com/office/powerpoint/2010/main" val="415989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834270" cy="3771900"/>
          </a:xfrm>
        </p:spPr>
        <p:txBody>
          <a:bodyPr/>
          <a:lstStyle/>
          <a:p>
            <a:r>
              <a:rPr lang="en-GB" sz="1200" b="1" kern="1200" dirty="0">
                <a:solidFill>
                  <a:schemeClr val="tx1"/>
                </a:solidFill>
                <a:effectLst/>
                <a:latin typeface="+mn-lt"/>
                <a:ea typeface="+mn-ea"/>
                <a:cs typeface="+mn-cs"/>
              </a:rPr>
              <a:t>How do we compare </a:t>
            </a:r>
            <a:r>
              <a:rPr lang="en-GB" sz="1200" kern="1200" dirty="0">
                <a:solidFill>
                  <a:schemeClr val="tx1"/>
                </a:solidFill>
                <a:effectLst/>
                <a:latin typeface="+mn-lt"/>
                <a:ea typeface="+mn-ea"/>
                <a:cs typeface="+mn-cs"/>
              </a:rPr>
              <a:t>- Your community’s residents’ use of energy in their homes results in annual carbon</a:t>
            </a:r>
          </a:p>
          <a:p>
            <a:r>
              <a:rPr lang="en-GB" sz="1200" kern="1200" dirty="0">
                <a:solidFill>
                  <a:schemeClr val="tx1"/>
                </a:solidFill>
                <a:effectLst/>
                <a:latin typeface="+mn-lt"/>
                <a:ea typeface="+mn-ea"/>
                <a:cs typeface="+mn-cs"/>
              </a:rPr>
              <a:t>emissions per household of 9.6 t CO e. This compares with 5.1 t CO e at the district</a:t>
            </a:r>
          </a:p>
          <a:p>
            <a:r>
              <a:rPr lang="en-GB" sz="1200" kern="1200" dirty="0">
                <a:solidFill>
                  <a:schemeClr val="tx1"/>
                </a:solidFill>
                <a:effectLst/>
                <a:latin typeface="+mn-lt"/>
                <a:ea typeface="+mn-ea"/>
                <a:cs typeface="+mn-cs"/>
              </a:rPr>
              <a:t>level and 3.5 t CO e at the national level.</a:t>
            </a:r>
          </a:p>
          <a:p>
            <a:endParaRPr lang="en-US" dirty="0"/>
          </a:p>
          <a:p>
            <a:r>
              <a:rPr lang="en-GB" sz="1200" b="1" kern="1200" dirty="0">
                <a:solidFill>
                  <a:schemeClr val="tx1"/>
                </a:solidFill>
                <a:effectLst/>
                <a:latin typeface="+mn-lt"/>
                <a:ea typeface="+mn-ea"/>
                <a:cs typeface="+mn-cs"/>
              </a:rPr>
              <a:t>How can we change these numbers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What type of housing is there in your community? And what is the main heating fuel</a:t>
            </a:r>
          </a:p>
          <a:p>
            <a:r>
              <a:rPr lang="en-GB" sz="1200" kern="1200" dirty="0">
                <a:solidFill>
                  <a:schemeClr val="tx1"/>
                </a:solidFill>
                <a:effectLst/>
                <a:latin typeface="+mn-lt"/>
                <a:ea typeface="+mn-ea"/>
                <a:cs typeface="+mn-cs"/>
              </a:rPr>
              <a:t>(oil, gas, electricity, etc.)?</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Is the housing easily retrofitted to improve how well it retains heat and install low</a:t>
            </a:r>
          </a:p>
          <a:p>
            <a:r>
              <a:rPr lang="en-GB" sz="1200" kern="1200" dirty="0">
                <a:solidFill>
                  <a:schemeClr val="tx1"/>
                </a:solidFill>
                <a:effectLst/>
                <a:latin typeface="+mn-lt"/>
                <a:ea typeface="+mn-ea"/>
                <a:cs typeface="+mn-cs"/>
              </a:rPr>
              <a:t>carbon heating? Do you know if residents are doing this? Do you think there are</a:t>
            </a:r>
          </a:p>
          <a:p>
            <a:r>
              <a:rPr lang="en-GB" sz="1200" kern="1200" dirty="0">
                <a:solidFill>
                  <a:schemeClr val="tx1"/>
                </a:solidFill>
                <a:effectLst/>
                <a:latin typeface="+mn-lt"/>
                <a:ea typeface="+mn-ea"/>
                <a:cs typeface="+mn-cs"/>
              </a:rPr>
              <a:t>community initiatives that could encourage and support residents to do this – e.g. a</a:t>
            </a:r>
          </a:p>
          <a:p>
            <a:r>
              <a:rPr lang="en-GB" sz="1200" kern="1200" dirty="0">
                <a:solidFill>
                  <a:schemeClr val="tx1"/>
                </a:solidFill>
                <a:effectLst/>
                <a:latin typeface="+mn-lt"/>
                <a:ea typeface="+mn-ea"/>
                <a:cs typeface="+mn-cs"/>
              </a:rPr>
              <a:t>green open homes event?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What opportunities are there to retrofit community buildings?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To focus your efforts: many homes, public and commercial buildings have an Energy</a:t>
            </a:r>
          </a:p>
          <a:p>
            <a:r>
              <a:rPr lang="en-GB" sz="1200" kern="1200" dirty="0">
                <a:solidFill>
                  <a:schemeClr val="tx1"/>
                </a:solidFill>
                <a:effectLst/>
                <a:latin typeface="+mn-lt"/>
                <a:ea typeface="+mn-ea"/>
                <a:cs typeface="+mn-cs"/>
              </a:rPr>
              <a:t>Performance Certificate (EPC) which measures the energy efficiency of the property.</a:t>
            </a:r>
          </a:p>
          <a:p>
            <a:r>
              <a:rPr lang="en-GB" sz="1200" kern="1200" dirty="0">
                <a:solidFill>
                  <a:schemeClr val="tx1"/>
                </a:solidFill>
                <a:effectLst/>
                <a:latin typeface="+mn-lt"/>
                <a:ea typeface="+mn-ea"/>
                <a:cs typeface="+mn-cs"/>
              </a:rPr>
              <a:t>You can look at the EPCs of the buildings in your community here:</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epc.opendatacommunities.org</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Could the parish council or groups in your community run an event to share learnings</a:t>
            </a:r>
          </a:p>
          <a:p>
            <a:r>
              <a:rPr lang="en-GB" sz="1200" kern="1200" dirty="0">
                <a:solidFill>
                  <a:schemeClr val="tx1"/>
                </a:solidFill>
                <a:effectLst/>
                <a:latin typeface="+mn-lt"/>
                <a:ea typeface="+mn-ea"/>
                <a:cs typeface="+mn-cs"/>
              </a:rPr>
              <a:t>between residents and building managers who have made changes, such as through</a:t>
            </a:r>
          </a:p>
          <a:p>
            <a:r>
              <a:rPr lang="en-GB" sz="1200" kern="1200" dirty="0">
                <a:solidFill>
                  <a:schemeClr val="tx1"/>
                </a:solidFill>
                <a:effectLst/>
                <a:latin typeface="+mn-lt"/>
                <a:ea typeface="+mn-ea"/>
                <a:cs typeface="+mn-cs"/>
              </a:rPr>
              <a:t>an ‘open homes’ event?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Has your community explored the possibility of a community renewable energy</a:t>
            </a:r>
          </a:p>
          <a:p>
            <a:r>
              <a:rPr lang="en-GB" sz="1200" kern="1200" dirty="0">
                <a:solidFill>
                  <a:schemeClr val="tx1"/>
                </a:solidFill>
                <a:effectLst/>
                <a:latin typeface="+mn-lt"/>
                <a:ea typeface="+mn-ea"/>
                <a:cs typeface="+mn-cs"/>
              </a:rPr>
              <a:t>scheme, such as a solar farm or wind turbine?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Are there opportunities to shift households in your community onto green energy</a:t>
            </a:r>
          </a:p>
          <a:p>
            <a:r>
              <a:rPr lang="en-GB" sz="1200" kern="1200" dirty="0">
                <a:solidFill>
                  <a:schemeClr val="tx1"/>
                </a:solidFill>
                <a:effectLst/>
                <a:latin typeface="+mn-lt"/>
                <a:ea typeface="+mn-ea"/>
                <a:cs typeface="+mn-cs"/>
              </a:rPr>
              <a:t>tariffs, where energy is generated from renewable sources?</a:t>
            </a:r>
          </a:p>
          <a:p>
            <a:endParaRPr lang="en-US" dirty="0"/>
          </a:p>
        </p:txBody>
      </p:sp>
      <p:sp>
        <p:nvSpPr>
          <p:cNvPr id="4" name="Slide Number Placeholder 3"/>
          <p:cNvSpPr>
            <a:spLocks noGrp="1"/>
          </p:cNvSpPr>
          <p:nvPr>
            <p:ph type="sldNum" sz="quarter" idx="5"/>
          </p:nvPr>
        </p:nvSpPr>
        <p:spPr/>
        <p:txBody>
          <a:bodyPr/>
          <a:lstStyle/>
          <a:p>
            <a:fld id="{7C5070CE-44D8-894C-9BB4-1B5ECC19949D}" type="slidenum">
              <a:rPr lang="en-US" smtClean="0"/>
              <a:t>5</a:t>
            </a:fld>
            <a:endParaRPr lang="en-US"/>
          </a:p>
        </p:txBody>
      </p:sp>
    </p:spTree>
    <p:extLst>
      <p:ext uri="{BB962C8B-B14F-4D97-AF65-F5344CB8AC3E}">
        <p14:creationId xmlns:p14="http://schemas.microsoft.com/office/powerpoint/2010/main" val="426733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6033052" cy="3600450"/>
          </a:xfrm>
        </p:spPr>
        <p:txBody>
          <a:bodyPr/>
          <a:lstStyle/>
          <a:p>
            <a:r>
              <a:rPr lang="en-GB" sz="1200" b="1" kern="1200" dirty="0">
                <a:solidFill>
                  <a:schemeClr val="tx1"/>
                </a:solidFill>
                <a:effectLst/>
                <a:latin typeface="+mn-lt"/>
                <a:ea typeface="+mn-ea"/>
                <a:cs typeface="+mn-cs"/>
              </a:rPr>
              <a:t>How do we compare </a:t>
            </a:r>
          </a:p>
          <a:p>
            <a:r>
              <a:rPr lang="en-GB" sz="1200" b="1" kern="1200" dirty="0">
                <a:solidFill>
                  <a:schemeClr val="tx1"/>
                </a:solidFill>
                <a:effectLst/>
                <a:latin typeface="+mn-lt"/>
                <a:ea typeface="+mn-ea"/>
                <a:cs typeface="+mn-cs"/>
              </a:rPr>
              <a:t>Car use: </a:t>
            </a:r>
            <a:r>
              <a:rPr lang="en-GB" sz="1200" kern="1200" dirty="0">
                <a:solidFill>
                  <a:schemeClr val="tx1"/>
                </a:solidFill>
                <a:effectLst/>
                <a:latin typeface="+mn-lt"/>
                <a:ea typeface="+mn-ea"/>
                <a:cs typeface="+mn-cs"/>
              </a:rPr>
              <a:t>Residents’ car use results in annual carbon emissions per household of 2.5 t</a:t>
            </a:r>
          </a:p>
          <a:p>
            <a:r>
              <a:rPr lang="en-GB" sz="1200" kern="1200" dirty="0">
                <a:solidFill>
                  <a:schemeClr val="tx1"/>
                </a:solidFill>
                <a:effectLst/>
                <a:latin typeface="+mn-lt"/>
                <a:ea typeface="+mn-ea"/>
                <a:cs typeface="+mn-cs"/>
              </a:rPr>
              <a:t>CO e. This compares with 2 t CO e at the district level and 1.6 t CO e at the national</a:t>
            </a:r>
          </a:p>
          <a:p>
            <a:r>
              <a:rPr lang="en-GB" sz="1200" kern="1200" dirty="0">
                <a:solidFill>
                  <a:schemeClr val="tx1"/>
                </a:solidFill>
                <a:effectLst/>
                <a:latin typeface="+mn-lt"/>
                <a:ea typeface="+mn-ea"/>
                <a:cs typeface="+mn-cs"/>
              </a:rPr>
              <a:t>level.</a:t>
            </a:r>
          </a:p>
          <a:p>
            <a:r>
              <a:rPr lang="en-GB" sz="1200" b="1" kern="1200" dirty="0">
                <a:solidFill>
                  <a:schemeClr val="tx1"/>
                </a:solidFill>
                <a:effectLst/>
                <a:latin typeface="+mn-lt"/>
                <a:ea typeface="+mn-ea"/>
                <a:cs typeface="+mn-cs"/>
              </a:rPr>
              <a:t>Air travel: </a:t>
            </a:r>
            <a:r>
              <a:rPr lang="en-GB" sz="1200" kern="1200" dirty="0">
                <a:solidFill>
                  <a:schemeClr val="tx1"/>
                </a:solidFill>
                <a:effectLst/>
                <a:latin typeface="+mn-lt"/>
                <a:ea typeface="+mn-ea"/>
                <a:cs typeface="+mn-cs"/>
              </a:rPr>
              <a:t>Residents’ air travel results in annual carbon emissions per household of 2.1</a:t>
            </a:r>
          </a:p>
          <a:p>
            <a:r>
              <a:rPr lang="en-GB" sz="1200" kern="1200" dirty="0">
                <a:solidFill>
                  <a:schemeClr val="tx1"/>
                </a:solidFill>
                <a:effectLst/>
                <a:latin typeface="+mn-lt"/>
                <a:ea typeface="+mn-ea"/>
                <a:cs typeface="+mn-cs"/>
              </a:rPr>
              <a:t>t CO e. This compares with 1.4 t CO e at the district level and 1.1 t CO e at the</a:t>
            </a:r>
          </a:p>
          <a:p>
            <a:r>
              <a:rPr lang="en-GB" sz="1200" kern="1200" dirty="0">
                <a:solidFill>
                  <a:schemeClr val="tx1"/>
                </a:solidFill>
                <a:effectLst/>
                <a:latin typeface="+mn-lt"/>
                <a:ea typeface="+mn-ea"/>
                <a:cs typeface="+mn-cs"/>
              </a:rPr>
              <a:t>national level.</a:t>
            </a:r>
          </a:p>
          <a:p>
            <a:r>
              <a:rPr lang="en-GB" sz="1200" b="1" kern="1200" dirty="0">
                <a:solidFill>
                  <a:schemeClr val="tx1"/>
                </a:solidFill>
                <a:effectLst/>
                <a:latin typeface="+mn-lt"/>
                <a:ea typeface="+mn-ea"/>
                <a:cs typeface="+mn-cs"/>
              </a:rPr>
              <a:t>Public transport: </a:t>
            </a:r>
            <a:r>
              <a:rPr lang="en-GB" sz="1200" kern="1200" dirty="0">
                <a:solidFill>
                  <a:schemeClr val="tx1"/>
                </a:solidFill>
                <a:effectLst/>
                <a:latin typeface="+mn-lt"/>
                <a:ea typeface="+mn-ea"/>
                <a:cs typeface="+mn-cs"/>
              </a:rPr>
              <a:t>Residents’ use of public transport results in annual carbon emissions</a:t>
            </a:r>
          </a:p>
          <a:p>
            <a:r>
              <a:rPr lang="en-GB" sz="1200" kern="1200" dirty="0">
                <a:solidFill>
                  <a:schemeClr val="tx1"/>
                </a:solidFill>
                <a:effectLst/>
                <a:latin typeface="+mn-lt"/>
                <a:ea typeface="+mn-ea"/>
                <a:cs typeface="+mn-cs"/>
              </a:rPr>
              <a:t>per household of 0.6 t CO e. This compares with 0.5 t CO e at the district level and</a:t>
            </a:r>
          </a:p>
          <a:p>
            <a:r>
              <a:rPr lang="en-GB" sz="1200" kern="1200" dirty="0">
                <a:solidFill>
                  <a:schemeClr val="tx1"/>
                </a:solidFill>
                <a:effectLst/>
                <a:latin typeface="+mn-lt"/>
                <a:ea typeface="+mn-ea"/>
                <a:cs typeface="+mn-cs"/>
              </a:rPr>
              <a:t>0.5 t CO e at the national level.</a:t>
            </a:r>
          </a:p>
          <a:p>
            <a:r>
              <a:rPr lang="en-GB" sz="1200" b="1" kern="1200" dirty="0">
                <a:solidFill>
                  <a:schemeClr val="tx1"/>
                </a:solidFill>
                <a:effectLst/>
                <a:latin typeface="+mn-lt"/>
                <a:ea typeface="+mn-ea"/>
                <a:cs typeface="+mn-cs"/>
              </a:rPr>
              <a:t>What can we do</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How does your community’s car use-related emissions compare to public transport</a:t>
            </a:r>
          </a:p>
          <a:p>
            <a:r>
              <a:rPr lang="en-GB" sz="1200" kern="1200" dirty="0">
                <a:solidFill>
                  <a:schemeClr val="tx1"/>
                </a:solidFill>
                <a:effectLst/>
                <a:latin typeface="+mn-lt"/>
                <a:ea typeface="+mn-ea"/>
                <a:cs typeface="+mn-cs"/>
              </a:rPr>
              <a:t>emissions? And how do these both compare with the national averages? What might</a:t>
            </a:r>
          </a:p>
          <a:p>
            <a:r>
              <a:rPr lang="en-GB" sz="1200" kern="1200" dirty="0">
                <a:solidFill>
                  <a:schemeClr val="tx1"/>
                </a:solidFill>
                <a:effectLst/>
                <a:latin typeface="+mn-lt"/>
                <a:ea typeface="+mn-ea"/>
                <a:cs typeface="+mn-cs"/>
              </a:rPr>
              <a:t>the reasons be for the differences?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Do you think community schemes could help residents shift their transport behaviours</a:t>
            </a:r>
          </a:p>
          <a:p>
            <a:r>
              <a:rPr lang="en-GB" sz="1200" kern="1200" dirty="0">
                <a:solidFill>
                  <a:schemeClr val="tx1"/>
                </a:solidFill>
                <a:effectLst/>
                <a:latin typeface="+mn-lt"/>
                <a:ea typeface="+mn-ea"/>
                <a:cs typeface="+mn-cs"/>
              </a:rPr>
              <a:t>to using public transport (if this is a choice) or more active travel options (e.g. electric</a:t>
            </a:r>
          </a:p>
          <a:p>
            <a:r>
              <a:rPr lang="en-GB" sz="1200" kern="1200" dirty="0">
                <a:solidFill>
                  <a:schemeClr val="tx1"/>
                </a:solidFill>
                <a:effectLst/>
                <a:latin typeface="+mn-lt"/>
                <a:ea typeface="+mn-ea"/>
                <a:cs typeface="+mn-cs"/>
              </a:rPr>
              <a:t>bike hire or subsidised purchase schemes)? These are already being trialled in</a:t>
            </a:r>
          </a:p>
          <a:p>
            <a:r>
              <a:rPr lang="en-GB" sz="1200" kern="1200" dirty="0">
                <a:solidFill>
                  <a:schemeClr val="tx1"/>
                </a:solidFill>
                <a:effectLst/>
                <a:latin typeface="+mn-lt"/>
                <a:ea typeface="+mn-ea"/>
                <a:cs typeface="+mn-cs"/>
              </a:rPr>
              <a:t>communities across England – look at Hook Norton community’s e-bike scheme and</a:t>
            </a:r>
          </a:p>
          <a:p>
            <a:r>
              <a:rPr lang="en-GB" sz="1200" kern="1200" dirty="0">
                <a:solidFill>
                  <a:schemeClr val="tx1"/>
                </a:solidFill>
                <a:effectLst/>
                <a:latin typeface="+mn-lt"/>
                <a:ea typeface="+mn-ea"/>
                <a:cs typeface="+mn-cs"/>
              </a:rPr>
              <a:t>electric car club for inspiration: https://</a:t>
            </a:r>
            <a:r>
              <a:rPr lang="en-GB" sz="1200" kern="1200" dirty="0" err="1">
                <a:solidFill>
                  <a:schemeClr val="tx1"/>
                </a:solidFill>
                <a:effectLst/>
                <a:latin typeface="+mn-lt"/>
                <a:ea typeface="+mn-ea"/>
                <a:cs typeface="+mn-cs"/>
              </a:rPr>
              <a:t>www.hn-lc.org.uk</a:t>
            </a:r>
            <a:r>
              <a:rPr lang="en-GB" sz="1200" kern="1200" dirty="0">
                <a:solidFill>
                  <a:schemeClr val="tx1"/>
                </a:solidFill>
                <a:effectLst/>
                <a:latin typeface="+mn-lt"/>
                <a:ea typeface="+mn-ea"/>
                <a:cs typeface="+mn-cs"/>
              </a:rPr>
              <a:t>/electric-bikes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What is the provision of walking and cycling routes through your community and to</a:t>
            </a:r>
          </a:p>
          <a:p>
            <a:r>
              <a:rPr lang="en-GB" sz="1200" kern="1200" dirty="0">
                <a:solidFill>
                  <a:schemeClr val="tx1"/>
                </a:solidFill>
                <a:effectLst/>
                <a:latin typeface="+mn-lt"/>
                <a:ea typeface="+mn-ea"/>
                <a:cs typeface="+mn-cs"/>
              </a:rPr>
              <a:t>local service centres?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What do you think are the key reasons for air travel in your community? It is good to</a:t>
            </a:r>
          </a:p>
          <a:p>
            <a:r>
              <a:rPr lang="en-GB" sz="1200" kern="1200" dirty="0">
                <a:solidFill>
                  <a:schemeClr val="tx1"/>
                </a:solidFill>
                <a:effectLst/>
                <a:latin typeface="+mn-lt"/>
                <a:ea typeface="+mn-ea"/>
                <a:cs typeface="+mn-cs"/>
              </a:rPr>
              <a:t>remember that about 10% of England’s population take more than half of all</a:t>
            </a:r>
          </a:p>
          <a:p>
            <a:r>
              <a:rPr lang="en-GB" sz="1200" kern="1200" dirty="0">
                <a:solidFill>
                  <a:schemeClr val="tx1"/>
                </a:solidFill>
                <a:effectLst/>
                <a:latin typeface="+mn-lt"/>
                <a:ea typeface="+mn-ea"/>
                <a:cs typeface="+mn-cs"/>
              </a:rPr>
              <a:t>international flights – so trying to address ‘frequent flying’ is a good way to target any</a:t>
            </a:r>
          </a:p>
          <a:p>
            <a:r>
              <a:rPr lang="en-GB" sz="1200" kern="1200" dirty="0">
                <a:solidFill>
                  <a:schemeClr val="tx1"/>
                </a:solidFill>
                <a:effectLst/>
                <a:latin typeface="+mn-lt"/>
                <a:ea typeface="+mn-ea"/>
                <a:cs typeface="+mn-cs"/>
              </a:rPr>
              <a:t>activities or communications campaign</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C5070CE-44D8-894C-9BB4-1B5ECC19949D}" type="slidenum">
              <a:rPr lang="en-US" smtClean="0"/>
              <a:t>6</a:t>
            </a:fld>
            <a:endParaRPr lang="en-US"/>
          </a:p>
        </p:txBody>
      </p:sp>
    </p:spTree>
    <p:extLst>
      <p:ext uri="{BB962C8B-B14F-4D97-AF65-F5344CB8AC3E}">
        <p14:creationId xmlns:p14="http://schemas.microsoft.com/office/powerpoint/2010/main" val="127778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Are there particular sectors which account for a high proportion of the territorial</a:t>
            </a:r>
          </a:p>
          <a:p>
            <a:r>
              <a:rPr lang="en-GB" sz="1200" kern="1200" dirty="0">
                <a:solidFill>
                  <a:schemeClr val="tx1"/>
                </a:solidFill>
                <a:effectLst/>
                <a:latin typeface="+mn-lt"/>
                <a:ea typeface="+mn-ea"/>
                <a:cs typeface="+mn-cs"/>
              </a:rPr>
              <a:t>emissions in your community?</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Based on your knowledge of your local area, are these sectors surprising or what you</a:t>
            </a:r>
          </a:p>
          <a:p>
            <a:r>
              <a:rPr lang="en-GB" sz="1200" kern="1200" dirty="0">
                <a:solidFill>
                  <a:schemeClr val="tx1"/>
                </a:solidFill>
                <a:effectLst/>
                <a:latin typeface="+mn-lt"/>
                <a:ea typeface="+mn-ea"/>
                <a:cs typeface="+mn-cs"/>
              </a:rPr>
              <a:t>would expect?</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Who are the key stakeholders you would need to engage with to address the</a:t>
            </a:r>
          </a:p>
          <a:p>
            <a:r>
              <a:rPr lang="en-GB" sz="1200" kern="1200" dirty="0">
                <a:solidFill>
                  <a:schemeClr val="tx1"/>
                </a:solidFill>
                <a:effectLst/>
                <a:latin typeface="+mn-lt"/>
                <a:ea typeface="+mn-ea"/>
                <a:cs typeface="+mn-cs"/>
              </a:rPr>
              <a:t>emissions from this sector, and is this actionable by residents in your community? For</a:t>
            </a:r>
          </a:p>
          <a:p>
            <a:r>
              <a:rPr lang="en-GB" sz="1200" kern="1200" dirty="0">
                <a:solidFill>
                  <a:schemeClr val="tx1"/>
                </a:solidFill>
                <a:effectLst/>
                <a:latin typeface="+mn-lt"/>
                <a:ea typeface="+mn-ea"/>
                <a:cs typeface="+mn-cs"/>
              </a:rPr>
              <a:t>example – for agricultural emissions can you engage with local land owners, or the</a:t>
            </a:r>
          </a:p>
          <a:p>
            <a:r>
              <a:rPr lang="en-GB" sz="1200" kern="1200" dirty="0">
                <a:solidFill>
                  <a:schemeClr val="tx1"/>
                </a:solidFill>
                <a:effectLst/>
                <a:latin typeface="+mn-lt"/>
                <a:ea typeface="+mn-ea"/>
                <a:cs typeface="+mn-cs"/>
              </a:rPr>
              <a:t>NFU/other farmer groups to understand what is happening in your area to reduce</a:t>
            </a:r>
          </a:p>
          <a:p>
            <a:r>
              <a:rPr lang="en-GB" sz="1200" kern="1200" dirty="0">
                <a:solidFill>
                  <a:schemeClr val="tx1"/>
                </a:solidFill>
                <a:effectLst/>
                <a:latin typeface="+mn-lt"/>
                <a:ea typeface="+mn-ea"/>
                <a:cs typeface="+mn-cs"/>
              </a:rPr>
              <a:t>emissions from agriculture? For industrial and commercial emissions, can you speak</a:t>
            </a:r>
          </a:p>
          <a:p>
            <a:r>
              <a:rPr lang="en-GB" sz="1200" kern="1200" dirty="0">
                <a:solidFill>
                  <a:schemeClr val="tx1"/>
                </a:solidFill>
                <a:effectLst/>
                <a:latin typeface="+mn-lt"/>
                <a:ea typeface="+mn-ea"/>
                <a:cs typeface="+mn-cs"/>
              </a:rPr>
              <a:t>with the Chamber of Commerce or council about how they can support businesses</a:t>
            </a:r>
          </a:p>
          <a:p>
            <a:r>
              <a:rPr lang="en-GB" sz="1200" kern="1200" dirty="0">
                <a:solidFill>
                  <a:schemeClr val="tx1"/>
                </a:solidFill>
                <a:effectLst/>
                <a:latin typeface="+mn-lt"/>
                <a:ea typeface="+mn-ea"/>
                <a:cs typeface="+mn-cs"/>
              </a:rPr>
              <a:t>with reducing their emissions? For road transport can you lobby your county council</a:t>
            </a:r>
          </a:p>
          <a:p>
            <a:r>
              <a:rPr lang="en-GB" sz="1200" kern="1200" dirty="0">
                <a:solidFill>
                  <a:schemeClr val="tx1"/>
                </a:solidFill>
                <a:effectLst/>
                <a:latin typeface="+mn-lt"/>
                <a:ea typeface="+mn-ea"/>
                <a:cs typeface="+mn-cs"/>
              </a:rPr>
              <a:t>on providing better public and active travel links?</a:t>
            </a:r>
          </a:p>
          <a:p>
            <a:endParaRPr lang="en-US" dirty="0"/>
          </a:p>
        </p:txBody>
      </p:sp>
      <p:sp>
        <p:nvSpPr>
          <p:cNvPr id="4" name="Slide Number Placeholder 3"/>
          <p:cNvSpPr>
            <a:spLocks noGrp="1"/>
          </p:cNvSpPr>
          <p:nvPr>
            <p:ph type="sldNum" sz="quarter" idx="5"/>
          </p:nvPr>
        </p:nvSpPr>
        <p:spPr/>
        <p:txBody>
          <a:bodyPr/>
          <a:lstStyle/>
          <a:p>
            <a:fld id="{7C5070CE-44D8-894C-9BB4-1B5ECC19949D}" type="slidenum">
              <a:rPr lang="en-US" smtClean="0"/>
              <a:t>7</a:t>
            </a:fld>
            <a:endParaRPr lang="en-US"/>
          </a:p>
        </p:txBody>
      </p:sp>
    </p:spTree>
    <p:extLst>
      <p:ext uri="{BB962C8B-B14F-4D97-AF65-F5344CB8AC3E}">
        <p14:creationId xmlns:p14="http://schemas.microsoft.com/office/powerpoint/2010/main" val="189526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8</a:t>
            </a:fld>
            <a:endParaRPr lang="en-US"/>
          </a:p>
        </p:txBody>
      </p:sp>
    </p:spTree>
    <p:extLst>
      <p:ext uri="{BB962C8B-B14F-4D97-AF65-F5344CB8AC3E}">
        <p14:creationId xmlns:p14="http://schemas.microsoft.com/office/powerpoint/2010/main" val="207644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070CE-44D8-894C-9BB4-1B5ECC19949D}" type="slidenum">
              <a:rPr lang="en-US" smtClean="0"/>
              <a:t>9</a:t>
            </a:fld>
            <a:endParaRPr lang="en-US"/>
          </a:p>
        </p:txBody>
      </p:sp>
    </p:spTree>
    <p:extLst>
      <p:ext uri="{BB962C8B-B14F-4D97-AF65-F5344CB8AC3E}">
        <p14:creationId xmlns:p14="http://schemas.microsoft.com/office/powerpoint/2010/main" val="281773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8/25/2022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martin.brocklehurst@me.com" TargetMode="External"/><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exeter.ac.uk/" TargetMode="Externa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aurora-h2020.eu/" TargetMode="External"/><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2.png"/><Relationship Id="rId5" Type="http://schemas.openxmlformats.org/officeDocument/2006/relationships/hyperlink" Target="https://www.aurora-h2020.eu/fod-home/" TargetMode="External"/><Relationship Id="rId10" Type="http://schemas.openxmlformats.org/officeDocument/2006/relationships/image" Target="../media/image21.png"/><Relationship Id="rId4" Type="http://schemas.openxmlformats.org/officeDocument/2006/relationships/hyperlink" Target="https://twitter.com/AURORA_H2020" TargetMode="Externa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1.png"/><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tiff"/><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3777269" cy="4065372"/>
          </a:xfrm>
        </p:spPr>
        <p:txBody>
          <a:bodyPr>
            <a:normAutofit/>
          </a:bodyPr>
          <a:lstStyle/>
          <a:p>
            <a:endParaRPr lang="en-GB" sz="6400" dirty="0"/>
          </a:p>
          <a:p>
            <a:endParaRPr lang="en-GB" sz="6400" dirty="0"/>
          </a:p>
          <a:p>
            <a:endParaRPr lang="en-GB" sz="6400" dirty="0"/>
          </a:p>
          <a:p>
            <a:endParaRPr lang="en-US" sz="6400" b="1" dirty="0"/>
          </a:p>
          <a:p>
            <a:endParaRPr lang="en-US" b="1" dirty="0"/>
          </a:p>
          <a:p>
            <a:endParaRPr lang="en-US" b="1" dirty="0"/>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9DCC252-6BDB-4B44-A62E-6AC78CDB64FB}"/>
              </a:ext>
            </a:extLst>
          </p:cNvPr>
          <p:cNvPicPr>
            <a:picLocks noChangeAspect="1"/>
          </p:cNvPicPr>
          <p:nvPr/>
        </p:nvPicPr>
        <p:blipFill>
          <a:blip r:embed="rId4"/>
          <a:stretch>
            <a:fillRect/>
          </a:stretch>
        </p:blipFill>
        <p:spPr>
          <a:xfrm>
            <a:off x="7421842" y="4744212"/>
            <a:ext cx="4318000" cy="1905000"/>
          </a:xfrm>
          <a:prstGeom prst="rect">
            <a:avLst/>
          </a:prstGeom>
        </p:spPr>
      </p:pic>
      <p:pic>
        <p:nvPicPr>
          <p:cNvPr id="9" name="Picture 8">
            <a:extLst>
              <a:ext uri="{FF2B5EF4-FFF2-40B4-BE49-F238E27FC236}">
                <a16:creationId xmlns:a16="http://schemas.microsoft.com/office/drawing/2014/main" id="{96B88388-96B5-8747-BAEF-01E99A8CD2BC}"/>
              </a:ext>
            </a:extLst>
          </p:cNvPr>
          <p:cNvPicPr>
            <a:picLocks noChangeAspect="1"/>
          </p:cNvPicPr>
          <p:nvPr/>
        </p:nvPicPr>
        <p:blipFill>
          <a:blip r:embed="rId5"/>
          <a:stretch>
            <a:fillRect/>
          </a:stretch>
        </p:blipFill>
        <p:spPr>
          <a:xfrm>
            <a:off x="6259068" y="586088"/>
            <a:ext cx="5257800" cy="977900"/>
          </a:xfrm>
          <a:prstGeom prst="rect">
            <a:avLst/>
          </a:prstGeom>
        </p:spPr>
      </p:pic>
      <p:pic>
        <p:nvPicPr>
          <p:cNvPr id="1026" name="Picture 2">
            <a:hlinkClick r:id="rId6"/>
            <a:extLst>
              <a:ext uri="{FF2B5EF4-FFF2-40B4-BE49-F238E27FC236}">
                <a16:creationId xmlns:a16="http://schemas.microsoft.com/office/drawing/2014/main" id="{7F20372A-0241-8F41-9929-A81E6D803E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9290" y="5294012"/>
            <a:ext cx="2591435" cy="977900"/>
          </a:xfrm>
          <a:prstGeom prst="rect">
            <a:avLst/>
          </a:prstGeom>
          <a:solidFill>
            <a:schemeClr val="accent1"/>
          </a:solidFill>
        </p:spPr>
      </p:pic>
      <p:sp>
        <p:nvSpPr>
          <p:cNvPr id="10" name="TextBox 9">
            <a:extLst>
              <a:ext uri="{FF2B5EF4-FFF2-40B4-BE49-F238E27FC236}">
                <a16:creationId xmlns:a16="http://schemas.microsoft.com/office/drawing/2014/main" id="{43672600-037E-A54F-A390-7732C490EF55}"/>
              </a:ext>
            </a:extLst>
          </p:cNvPr>
          <p:cNvSpPr txBox="1"/>
          <p:nvPr/>
        </p:nvSpPr>
        <p:spPr>
          <a:xfrm>
            <a:off x="2607276" y="61465"/>
            <a:ext cx="3488724" cy="1477328"/>
          </a:xfrm>
          <a:prstGeom prst="rect">
            <a:avLst/>
          </a:prstGeom>
          <a:noFill/>
        </p:spPr>
        <p:txBody>
          <a:bodyPr wrap="square" rtlCol="0">
            <a:spAutoFit/>
          </a:bodyPr>
          <a:lstStyle/>
          <a:p>
            <a:r>
              <a:rPr lang="en-US" b="1" dirty="0" err="1"/>
              <a:t>Kempley</a:t>
            </a:r>
            <a:r>
              <a:rPr lang="en-US" b="1" dirty="0"/>
              <a:t> Parish Council </a:t>
            </a:r>
          </a:p>
          <a:p>
            <a:r>
              <a:rPr lang="en-US" b="1" dirty="0"/>
              <a:t>September 2022</a:t>
            </a:r>
          </a:p>
          <a:p>
            <a:r>
              <a:rPr lang="en-US" b="1" dirty="0"/>
              <a:t>Martin Brocklehurst Chair</a:t>
            </a:r>
          </a:p>
          <a:p>
            <a:r>
              <a:rPr lang="en-US" dirty="0">
                <a:hlinkClick r:id="rId8"/>
              </a:rPr>
              <a:t>martin.brocklehurst@me.com</a:t>
            </a:r>
            <a:endParaRPr lang="en-US" dirty="0"/>
          </a:p>
          <a:p>
            <a:r>
              <a:rPr lang="en-US" dirty="0"/>
              <a:t>Climate Report Update</a:t>
            </a:r>
          </a:p>
        </p:txBody>
      </p:sp>
      <p:sp>
        <p:nvSpPr>
          <p:cNvPr id="5" name="TextBox 4">
            <a:extLst>
              <a:ext uri="{FF2B5EF4-FFF2-40B4-BE49-F238E27FC236}">
                <a16:creationId xmlns:a16="http://schemas.microsoft.com/office/drawing/2014/main" id="{F95EF3E3-EC85-A7F5-DFD0-0CA344D1FFF5}"/>
              </a:ext>
            </a:extLst>
          </p:cNvPr>
          <p:cNvSpPr txBox="1"/>
          <p:nvPr/>
        </p:nvSpPr>
        <p:spPr>
          <a:xfrm>
            <a:off x="3370536" y="2189667"/>
            <a:ext cx="5028941" cy="2554545"/>
          </a:xfrm>
          <a:prstGeom prst="rect">
            <a:avLst/>
          </a:prstGeom>
          <a:noFill/>
        </p:spPr>
        <p:txBody>
          <a:bodyPr wrap="none" rtlCol="0">
            <a:spAutoFit/>
          </a:bodyPr>
          <a:lstStyle/>
          <a:p>
            <a:r>
              <a:rPr lang="en-US" sz="3200" dirty="0">
                <a:solidFill>
                  <a:schemeClr val="bg1">
                    <a:lumMod val="50000"/>
                  </a:schemeClr>
                </a:solidFill>
              </a:rPr>
              <a:t>Carbon Footprint Report</a:t>
            </a:r>
          </a:p>
          <a:p>
            <a:endParaRPr lang="en-US" sz="3200" dirty="0">
              <a:solidFill>
                <a:schemeClr val="bg1">
                  <a:lumMod val="50000"/>
                </a:schemeClr>
              </a:solidFill>
            </a:endParaRPr>
          </a:p>
          <a:p>
            <a:r>
              <a:rPr lang="en-US" sz="3200" dirty="0" err="1">
                <a:solidFill>
                  <a:schemeClr val="bg1">
                    <a:lumMod val="50000"/>
                  </a:schemeClr>
                </a:solidFill>
              </a:rPr>
              <a:t>Kempley</a:t>
            </a:r>
            <a:endParaRPr lang="en-US" sz="3200" dirty="0">
              <a:solidFill>
                <a:schemeClr val="bg1">
                  <a:lumMod val="50000"/>
                </a:schemeClr>
              </a:solidFill>
            </a:endParaRPr>
          </a:p>
          <a:p>
            <a:endParaRPr lang="en-US" sz="3200" dirty="0">
              <a:solidFill>
                <a:schemeClr val="bg1">
                  <a:lumMod val="50000"/>
                </a:schemeClr>
              </a:solidFill>
            </a:endParaRPr>
          </a:p>
          <a:p>
            <a:r>
              <a:rPr lang="en-US" sz="3200" dirty="0">
                <a:solidFill>
                  <a:schemeClr val="bg1">
                    <a:lumMod val="50000"/>
                  </a:schemeClr>
                </a:solidFill>
              </a:rPr>
              <a:t>19</a:t>
            </a:r>
            <a:r>
              <a:rPr lang="en-US" sz="3200" baseline="30000" dirty="0">
                <a:solidFill>
                  <a:schemeClr val="bg1">
                    <a:lumMod val="50000"/>
                  </a:schemeClr>
                </a:solidFill>
              </a:rPr>
              <a:t>th</a:t>
            </a:r>
            <a:r>
              <a:rPr lang="en-US" sz="3200" dirty="0">
                <a:solidFill>
                  <a:schemeClr val="bg1">
                    <a:lumMod val="50000"/>
                  </a:schemeClr>
                </a:solidFill>
              </a:rPr>
              <a:t> September 2022</a:t>
            </a:r>
          </a:p>
        </p:txBody>
      </p:sp>
    </p:spTree>
    <p:extLst>
      <p:ext uri="{BB962C8B-B14F-4D97-AF65-F5344CB8AC3E}">
        <p14:creationId xmlns:p14="http://schemas.microsoft.com/office/powerpoint/2010/main" val="2982816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6E8D-596C-3C44-9D05-1970588F83F2}"/>
              </a:ext>
            </a:extLst>
          </p:cNvPr>
          <p:cNvSpPr>
            <a:spLocks noGrp="1"/>
          </p:cNvSpPr>
          <p:nvPr>
            <p:ph type="title"/>
          </p:nvPr>
        </p:nvSpPr>
        <p:spPr>
          <a:xfrm>
            <a:off x="3062010" y="414045"/>
            <a:ext cx="8911687" cy="1280890"/>
          </a:xfrm>
        </p:spPr>
        <p:txBody>
          <a:bodyPr/>
          <a:lstStyle/>
          <a:p>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A38141BE-AFE7-EB49-BBFF-A9F335D257B6}"/>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057" y="0"/>
            <a:ext cx="2691504" cy="2303585"/>
          </a:xfrm>
          <a:prstGeom prst="rect">
            <a:avLst/>
          </a:prstGeom>
          <a:ln>
            <a:noFill/>
          </a:ln>
          <a:extLst>
            <a:ext uri="{53640926-AAD7-44D8-BBD7-CCE9431645EC}">
              <a14:shadowObscured xmlns:a14="http://schemas.microsoft.com/office/drawing/2010/main"/>
            </a:ext>
          </a:extLst>
        </p:spPr>
      </p:pic>
      <p:graphicFrame>
        <p:nvGraphicFramePr>
          <p:cNvPr id="5" name="Content Placeholder 4">
            <a:extLst>
              <a:ext uri="{FF2B5EF4-FFF2-40B4-BE49-F238E27FC236}">
                <a16:creationId xmlns:a16="http://schemas.microsoft.com/office/drawing/2014/main" id="{F255803D-13BB-0441-B688-AABDFFE5F049}"/>
              </a:ext>
            </a:extLst>
          </p:cNvPr>
          <p:cNvGraphicFramePr>
            <a:graphicFrameLocks noGrp="1"/>
          </p:cNvGraphicFramePr>
          <p:nvPr>
            <p:ph idx="1"/>
            <p:extLst>
              <p:ext uri="{D42A27DB-BD31-4B8C-83A1-F6EECF244321}">
                <p14:modId xmlns:p14="http://schemas.microsoft.com/office/powerpoint/2010/main" val="4098465054"/>
              </p:ext>
            </p:extLst>
          </p:nvPr>
        </p:nvGraphicFramePr>
        <p:xfrm>
          <a:off x="1230923" y="2444262"/>
          <a:ext cx="10742774" cy="4149969"/>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1BFAEC56-3B79-254D-A639-6D15A31FAA80}"/>
              </a:ext>
            </a:extLst>
          </p:cNvPr>
          <p:cNvPicPr>
            <a:picLocks noChangeAspect="1"/>
          </p:cNvPicPr>
          <p:nvPr/>
        </p:nvPicPr>
        <p:blipFill>
          <a:blip r:embed="rId5"/>
          <a:stretch>
            <a:fillRect/>
          </a:stretch>
        </p:blipFill>
        <p:spPr>
          <a:xfrm>
            <a:off x="3062010" y="392865"/>
            <a:ext cx="9010386" cy="1280890"/>
          </a:xfrm>
          <a:prstGeom prst="rect">
            <a:avLst/>
          </a:prstGeom>
        </p:spPr>
      </p:pic>
    </p:spTree>
    <p:extLst>
      <p:ext uri="{BB962C8B-B14F-4D97-AF65-F5344CB8AC3E}">
        <p14:creationId xmlns:p14="http://schemas.microsoft.com/office/powerpoint/2010/main" val="47310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6E8D-596C-3C44-9D05-1970588F83F2}"/>
              </a:ext>
            </a:extLst>
          </p:cNvPr>
          <p:cNvSpPr>
            <a:spLocks noGrp="1"/>
          </p:cNvSpPr>
          <p:nvPr>
            <p:ph type="title"/>
          </p:nvPr>
        </p:nvSpPr>
        <p:spPr>
          <a:xfrm>
            <a:off x="3062010" y="414045"/>
            <a:ext cx="8911687" cy="1280890"/>
          </a:xfrm>
        </p:spPr>
        <p:txBody>
          <a:bodyPr/>
          <a:lstStyle/>
          <a:p>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A38141BE-AFE7-EB49-BBFF-A9F335D257B6}"/>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057" y="0"/>
            <a:ext cx="2691504" cy="2303585"/>
          </a:xfrm>
          <a:prstGeom prst="rect">
            <a:avLst/>
          </a:prstGeom>
          <a:ln>
            <a:noFill/>
          </a:ln>
          <a:extLst>
            <a:ext uri="{53640926-AAD7-44D8-BBD7-CCE9431645EC}">
              <a14:shadowObscured xmlns:a14="http://schemas.microsoft.com/office/drawing/2010/main"/>
            </a:ext>
          </a:extLst>
        </p:spPr>
      </p:pic>
      <p:graphicFrame>
        <p:nvGraphicFramePr>
          <p:cNvPr id="5" name="Content Placeholder 4">
            <a:extLst>
              <a:ext uri="{FF2B5EF4-FFF2-40B4-BE49-F238E27FC236}">
                <a16:creationId xmlns:a16="http://schemas.microsoft.com/office/drawing/2014/main" id="{F255803D-13BB-0441-B688-AABDFFE5F049}"/>
              </a:ext>
            </a:extLst>
          </p:cNvPr>
          <p:cNvGraphicFramePr>
            <a:graphicFrameLocks noGrp="1"/>
          </p:cNvGraphicFramePr>
          <p:nvPr>
            <p:ph idx="1"/>
          </p:nvPr>
        </p:nvGraphicFramePr>
        <p:xfrm>
          <a:off x="1230923" y="2444262"/>
          <a:ext cx="10742774" cy="4149969"/>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1BFAEC56-3B79-254D-A639-6D15A31FAA80}"/>
              </a:ext>
            </a:extLst>
          </p:cNvPr>
          <p:cNvPicPr>
            <a:picLocks noChangeAspect="1"/>
          </p:cNvPicPr>
          <p:nvPr/>
        </p:nvPicPr>
        <p:blipFill>
          <a:blip r:embed="rId5"/>
          <a:stretch>
            <a:fillRect/>
          </a:stretch>
        </p:blipFill>
        <p:spPr>
          <a:xfrm>
            <a:off x="3062010" y="392865"/>
            <a:ext cx="9010386" cy="1280890"/>
          </a:xfrm>
          <a:prstGeom prst="rect">
            <a:avLst/>
          </a:prstGeom>
        </p:spPr>
      </p:pic>
    </p:spTree>
    <p:extLst>
      <p:ext uri="{BB962C8B-B14F-4D97-AF65-F5344CB8AC3E}">
        <p14:creationId xmlns:p14="http://schemas.microsoft.com/office/powerpoint/2010/main" val="3425288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150076"/>
            <a:ext cx="3397301" cy="4386648"/>
          </a:xfrm>
        </p:spPr>
        <p:txBody>
          <a:bodyPr>
            <a:normAutofit lnSpcReduction="10000"/>
          </a:bodyPr>
          <a:lstStyle/>
          <a:p>
            <a:endParaRPr lang="en-US" b="1" dirty="0"/>
          </a:p>
          <a:p>
            <a:r>
              <a:rPr lang="en-US" b="1" dirty="0"/>
              <a:t>Project AURORA</a:t>
            </a:r>
          </a:p>
          <a:p>
            <a:r>
              <a:rPr lang="en-US" b="1" dirty="0"/>
              <a:t>Website </a:t>
            </a:r>
            <a:r>
              <a:rPr lang="en-US" b="1" dirty="0">
                <a:hlinkClick r:id="rId3"/>
              </a:rPr>
              <a:t>https://www.aurora-h2020.eu</a:t>
            </a:r>
            <a:endParaRPr lang="en-US" b="1" dirty="0"/>
          </a:p>
          <a:p>
            <a:r>
              <a:rPr lang="en-US" b="1" dirty="0">
                <a:hlinkClick r:id="rId4"/>
              </a:rPr>
              <a:t>https://twitter.com/AURORA_H2020</a:t>
            </a:r>
            <a:endParaRPr lang="en-US" b="1" dirty="0"/>
          </a:p>
          <a:p>
            <a:endParaRPr lang="en-US" b="1" dirty="0"/>
          </a:p>
          <a:p>
            <a:endParaRPr lang="en-US" b="1" dirty="0"/>
          </a:p>
          <a:p>
            <a:endParaRPr lang="en-US" b="1" dirty="0"/>
          </a:p>
          <a:p>
            <a:r>
              <a:rPr lang="en-US" b="1" dirty="0"/>
              <a:t>Forest of Dean Pilot</a:t>
            </a:r>
          </a:p>
          <a:p>
            <a:r>
              <a:rPr lang="en-US" b="1" dirty="0"/>
              <a:t>Website </a:t>
            </a:r>
            <a:r>
              <a:rPr lang="en-US" b="1" dirty="0">
                <a:hlinkClick r:id="rId5"/>
              </a:rPr>
              <a:t>https://www.aurora-h2020.eu/fod-home/</a:t>
            </a:r>
            <a:endParaRPr lang="en-US" b="1" dirty="0"/>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6">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8" name="Picture 7" descr="Graphical user interface, application&#10;&#10;Description automatically generated">
            <a:extLst>
              <a:ext uri="{FF2B5EF4-FFF2-40B4-BE49-F238E27FC236}">
                <a16:creationId xmlns:a16="http://schemas.microsoft.com/office/drawing/2014/main" id="{22058C32-FAA0-9948-58BC-FF28A2884B9C}"/>
              </a:ext>
            </a:extLst>
          </p:cNvPr>
          <p:cNvPicPr>
            <a:picLocks noChangeAspect="1"/>
          </p:cNvPicPr>
          <p:nvPr/>
        </p:nvPicPr>
        <p:blipFill>
          <a:blip r:embed="rId7"/>
          <a:stretch>
            <a:fillRect/>
          </a:stretch>
        </p:blipFill>
        <p:spPr>
          <a:xfrm>
            <a:off x="3849459" y="3616269"/>
            <a:ext cx="3241731" cy="3241731"/>
          </a:xfrm>
          <a:prstGeom prst="rect">
            <a:avLst/>
          </a:prstGeom>
        </p:spPr>
      </p:pic>
      <p:pic>
        <p:nvPicPr>
          <p:cNvPr id="11" name="Picture 10">
            <a:extLst>
              <a:ext uri="{FF2B5EF4-FFF2-40B4-BE49-F238E27FC236}">
                <a16:creationId xmlns:a16="http://schemas.microsoft.com/office/drawing/2014/main" id="{194466D5-C16E-9883-453B-BF8AD5FDF837}"/>
              </a:ext>
            </a:extLst>
          </p:cNvPr>
          <p:cNvPicPr>
            <a:picLocks noChangeAspect="1"/>
          </p:cNvPicPr>
          <p:nvPr/>
        </p:nvPicPr>
        <p:blipFill>
          <a:blip r:embed="rId8"/>
          <a:stretch>
            <a:fillRect/>
          </a:stretch>
        </p:blipFill>
        <p:spPr>
          <a:xfrm>
            <a:off x="6603893" y="2555766"/>
            <a:ext cx="3061242" cy="3066520"/>
          </a:xfrm>
          <a:prstGeom prst="rect">
            <a:avLst/>
          </a:prstGeom>
        </p:spPr>
      </p:pic>
      <p:pic>
        <p:nvPicPr>
          <p:cNvPr id="14" name="Picture 13">
            <a:extLst>
              <a:ext uri="{FF2B5EF4-FFF2-40B4-BE49-F238E27FC236}">
                <a16:creationId xmlns:a16="http://schemas.microsoft.com/office/drawing/2014/main" id="{E94F7327-77CA-AC45-B300-5E37342E563D}"/>
              </a:ext>
            </a:extLst>
          </p:cNvPr>
          <p:cNvPicPr>
            <a:picLocks noChangeAspect="1"/>
          </p:cNvPicPr>
          <p:nvPr/>
        </p:nvPicPr>
        <p:blipFill>
          <a:blip r:embed="rId9"/>
          <a:stretch>
            <a:fillRect/>
          </a:stretch>
        </p:blipFill>
        <p:spPr>
          <a:xfrm>
            <a:off x="3849459" y="0"/>
            <a:ext cx="2509097" cy="3475401"/>
          </a:xfrm>
          <a:prstGeom prst="rect">
            <a:avLst/>
          </a:prstGeom>
        </p:spPr>
      </p:pic>
      <p:pic>
        <p:nvPicPr>
          <p:cNvPr id="15" name="Picture 14">
            <a:extLst>
              <a:ext uri="{FF2B5EF4-FFF2-40B4-BE49-F238E27FC236}">
                <a16:creationId xmlns:a16="http://schemas.microsoft.com/office/drawing/2014/main" id="{B1FFD7A5-A2AD-8C4A-C2B2-C2734EEC2519}"/>
              </a:ext>
            </a:extLst>
          </p:cNvPr>
          <p:cNvPicPr>
            <a:picLocks noChangeAspect="1"/>
          </p:cNvPicPr>
          <p:nvPr/>
        </p:nvPicPr>
        <p:blipFill>
          <a:blip r:embed="rId10"/>
          <a:stretch>
            <a:fillRect/>
          </a:stretch>
        </p:blipFill>
        <p:spPr>
          <a:xfrm>
            <a:off x="8867148" y="3646225"/>
            <a:ext cx="3256228" cy="3211775"/>
          </a:xfrm>
          <a:prstGeom prst="rect">
            <a:avLst/>
          </a:prstGeom>
        </p:spPr>
      </p:pic>
      <p:pic>
        <p:nvPicPr>
          <p:cNvPr id="16" name="Picture 15">
            <a:extLst>
              <a:ext uri="{FF2B5EF4-FFF2-40B4-BE49-F238E27FC236}">
                <a16:creationId xmlns:a16="http://schemas.microsoft.com/office/drawing/2014/main" id="{3319D5EF-479A-1197-A93C-6E0D8B2B447C}"/>
              </a:ext>
            </a:extLst>
          </p:cNvPr>
          <p:cNvPicPr>
            <a:picLocks noChangeAspect="1"/>
          </p:cNvPicPr>
          <p:nvPr/>
        </p:nvPicPr>
        <p:blipFill>
          <a:blip r:embed="rId11"/>
          <a:stretch>
            <a:fillRect/>
          </a:stretch>
        </p:blipFill>
        <p:spPr>
          <a:xfrm>
            <a:off x="7369305" y="0"/>
            <a:ext cx="4822695" cy="2555766"/>
          </a:xfrm>
          <a:prstGeom prst="rect">
            <a:avLst/>
          </a:prstGeom>
        </p:spPr>
      </p:pic>
    </p:spTree>
    <p:extLst>
      <p:ext uri="{BB962C8B-B14F-4D97-AF65-F5344CB8AC3E}">
        <p14:creationId xmlns:p14="http://schemas.microsoft.com/office/powerpoint/2010/main" val="3838874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4132199" cy="4065372"/>
          </a:xfrm>
        </p:spPr>
        <p:txBody>
          <a:bodyPr/>
          <a:lstStyle/>
          <a:p>
            <a:r>
              <a:rPr lang="en-US" b="1" dirty="0"/>
              <a:t>NEXT STEPS</a:t>
            </a:r>
          </a:p>
          <a:p>
            <a:endParaRPr lang="en-US" b="1" dirty="0"/>
          </a:p>
          <a:p>
            <a:endParaRPr lang="en-US" b="1" dirty="0"/>
          </a:p>
          <a:p>
            <a:endParaRPr lang="en-US" b="1" dirty="0"/>
          </a:p>
          <a:p>
            <a:endParaRPr lang="en-US" b="1" dirty="0"/>
          </a:p>
          <a:p>
            <a:endParaRPr lang="en-US" b="1" dirty="0"/>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8F7D4142-0706-E3FD-D31E-5E79C60D3374}"/>
              </a:ext>
            </a:extLst>
          </p:cNvPr>
          <p:cNvSpPr txBox="1"/>
          <p:nvPr/>
        </p:nvSpPr>
        <p:spPr>
          <a:xfrm>
            <a:off x="2677212" y="85606"/>
            <a:ext cx="9426804" cy="7294305"/>
          </a:xfrm>
          <a:prstGeom prst="rect">
            <a:avLst/>
          </a:prstGeom>
          <a:noFill/>
        </p:spPr>
        <p:txBody>
          <a:bodyPr wrap="square" rtlCol="0">
            <a:spAutoFit/>
          </a:bodyPr>
          <a:lstStyle/>
          <a:p>
            <a:r>
              <a:rPr lang="en-US" b="1" dirty="0"/>
              <a:t>SHORT TERM</a:t>
            </a:r>
          </a:p>
          <a:p>
            <a:pPr marL="742950" lvl="1" indent="-285750">
              <a:buFont typeface="Arial" panose="020B0604020202020204" pitchFamily="34" charset="0"/>
              <a:buChar char="•"/>
            </a:pPr>
            <a:r>
              <a:rPr lang="en-US" b="1" dirty="0"/>
              <a:t>PUBLIC MEETING ON HOME ENERGY JOINTLY SPONSORED WITH NEWENT TRANSITION GROUP &amp; BOB EARLL:</a:t>
            </a:r>
          </a:p>
          <a:p>
            <a:pPr marL="1200150" lvl="2" indent="-285750">
              <a:buFont typeface="Arial" panose="020B0604020202020204" pitchFamily="34" charset="0"/>
              <a:buChar char="•"/>
            </a:pPr>
            <a:r>
              <a:rPr lang="en-US" cap="small" dirty="0"/>
              <a:t>date 29th </a:t>
            </a:r>
            <a:r>
              <a:rPr lang="en-US" cap="small" dirty="0" err="1"/>
              <a:t>october</a:t>
            </a:r>
            <a:r>
              <a:rPr lang="en-US" cap="small" dirty="0"/>
              <a:t> 2022;</a:t>
            </a:r>
          </a:p>
          <a:p>
            <a:pPr marL="1200150" lvl="2" indent="-285750">
              <a:buFont typeface="Arial" panose="020B0604020202020204" pitchFamily="34" charset="0"/>
              <a:buChar char="•"/>
            </a:pPr>
            <a:r>
              <a:rPr lang="en-US" cap="small" dirty="0"/>
              <a:t>location – </a:t>
            </a:r>
            <a:r>
              <a:rPr lang="en-US" cap="small" dirty="0" err="1"/>
              <a:t>kempley</a:t>
            </a:r>
            <a:r>
              <a:rPr lang="en-US" cap="small" dirty="0"/>
              <a:t> village hall;</a:t>
            </a:r>
          </a:p>
          <a:p>
            <a:pPr marL="1200150" lvl="2" indent="-285750">
              <a:buFont typeface="Arial" panose="020B0604020202020204" pitchFamily="34" charset="0"/>
              <a:buChar char="•"/>
            </a:pPr>
            <a:r>
              <a:rPr lang="en-US" cap="small" dirty="0"/>
              <a:t>format – café format to share ideas; and</a:t>
            </a:r>
          </a:p>
          <a:p>
            <a:pPr marL="1200150" lvl="2" indent="-285750">
              <a:buFont typeface="Arial" panose="020B0604020202020204" pitchFamily="34" charset="0"/>
              <a:buChar char="•"/>
            </a:pPr>
            <a:r>
              <a:rPr lang="en-US" cap="small" dirty="0"/>
              <a:t>by invitation – maximum numbers 50.</a:t>
            </a:r>
          </a:p>
          <a:p>
            <a:pPr marL="742950" lvl="1" indent="-285750">
              <a:buFont typeface="Arial" panose="020B0604020202020204" pitchFamily="34" charset="0"/>
              <a:buChar char="•"/>
            </a:pPr>
            <a:r>
              <a:rPr lang="en-US" b="1" dirty="0"/>
              <a:t>CONTINUE TO PRESS FOR SUPERFAST BROADBAND</a:t>
            </a:r>
          </a:p>
          <a:p>
            <a:pPr lvl="1"/>
            <a:endParaRPr lang="en-US" b="1" dirty="0"/>
          </a:p>
          <a:p>
            <a:r>
              <a:rPr lang="en-US" b="1" dirty="0"/>
              <a:t>MEDIUM TERM</a:t>
            </a:r>
          </a:p>
          <a:p>
            <a:pPr marL="742950" lvl="1" indent="-285750">
              <a:buFont typeface="Arial" panose="020B0604020202020204" pitchFamily="34" charset="0"/>
              <a:buChar char="•"/>
            </a:pPr>
            <a:r>
              <a:rPr lang="en-US" b="1" dirty="0"/>
              <a:t>PROMOTE PROJECT AURORA THE NEW PHONE APP AND COMMUNITY INVESTMENT IN SOLAR ENERGY:</a:t>
            </a:r>
          </a:p>
          <a:p>
            <a:pPr marL="1200150" lvl="2" indent="-285750">
              <a:buFont typeface="Arial" panose="020B0604020202020204" pitchFamily="34" charset="0"/>
              <a:buChar char="•"/>
            </a:pPr>
            <a:r>
              <a:rPr lang="en-US" dirty="0"/>
              <a:t>encourage participation; and</a:t>
            </a:r>
          </a:p>
          <a:p>
            <a:pPr marL="1200150" lvl="2" indent="-285750">
              <a:buFont typeface="Arial" panose="020B0604020202020204" pitchFamily="34" charset="0"/>
              <a:buChar char="•"/>
            </a:pPr>
            <a:r>
              <a:rPr lang="en-US" dirty="0"/>
              <a:t>promote social media campaign with FODDC.</a:t>
            </a:r>
          </a:p>
          <a:p>
            <a:pPr marL="742950" lvl="1" indent="-285750">
              <a:buFont typeface="Arial" panose="020B0604020202020204" pitchFamily="34" charset="0"/>
              <a:buChar char="•"/>
            </a:pPr>
            <a:r>
              <a:rPr lang="en-US" b="1" dirty="0"/>
              <a:t>START MAPPING IMPROVEMENTS IN ENERGY EFFICIENCY FOR KEMPLEY ON PARISH ON-LINE:</a:t>
            </a:r>
          </a:p>
          <a:p>
            <a:pPr marL="1200150" lvl="2" indent="-285750">
              <a:buFont typeface="Arial" panose="020B0604020202020204" pitchFamily="34" charset="0"/>
              <a:buChar char="•"/>
            </a:pPr>
            <a:r>
              <a:rPr lang="en-US" dirty="0"/>
              <a:t>track improvement from base line carbon emissions; and</a:t>
            </a:r>
          </a:p>
          <a:p>
            <a:pPr marL="1200150" lvl="2" indent="-285750">
              <a:buFont typeface="Arial" panose="020B0604020202020204" pitchFamily="34" charset="0"/>
              <a:buChar char="•"/>
            </a:pPr>
            <a:r>
              <a:rPr lang="en-US" dirty="0"/>
              <a:t>share successes with community through the local What’s app group</a:t>
            </a:r>
          </a:p>
          <a:p>
            <a:pPr marL="1200150" lvl="2" indent="-285750">
              <a:buFont typeface="Arial" panose="020B0604020202020204" pitchFamily="34" charset="0"/>
              <a:buChar char="•"/>
            </a:pPr>
            <a:endParaRPr lang="en-US" dirty="0"/>
          </a:p>
          <a:p>
            <a:r>
              <a:rPr lang="en-US" b="1" dirty="0"/>
              <a:t>LONG TERM</a:t>
            </a:r>
          </a:p>
          <a:p>
            <a:pPr marL="285750" indent="-285750">
              <a:buFont typeface="Arial" panose="020B0604020202020204" pitchFamily="34" charset="0"/>
              <a:buChar char="•"/>
            </a:pPr>
            <a:r>
              <a:rPr lang="en-US" b="1" dirty="0"/>
              <a:t>EXPLORE THE ESTABLISHMENT OF A COMMUNITY INTEREST COMPANY (CIC) FOR KEMPLEY TO FUND LOCAL IMPROVEMENTS AND:</a:t>
            </a:r>
          </a:p>
          <a:p>
            <a:pPr marL="742950" lvl="1" indent="-285750">
              <a:buFont typeface="Arial" panose="020B0604020202020204" pitchFamily="34" charset="0"/>
              <a:buChar char="•"/>
            </a:pPr>
            <a:r>
              <a:rPr lang="en-US" dirty="0"/>
              <a:t>Learn from best UK practice with </a:t>
            </a:r>
            <a:r>
              <a:rPr lang="en-US" dirty="0" err="1"/>
              <a:t>Ecotricity</a:t>
            </a:r>
            <a:r>
              <a:rPr lang="en-US" dirty="0"/>
              <a:t> &amp; Western Power Distribution; and</a:t>
            </a:r>
          </a:p>
          <a:p>
            <a:pPr marL="742950" lvl="1" indent="-285750">
              <a:buFont typeface="Arial" panose="020B0604020202020204" pitchFamily="34" charset="0"/>
              <a:buChar char="•"/>
            </a:pPr>
            <a:r>
              <a:rPr lang="en-US" dirty="0"/>
              <a:t>Produce and sell energy local energy within the village.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2127794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4132199" cy="4065372"/>
          </a:xfrm>
        </p:spPr>
        <p:txBody>
          <a:bodyPr/>
          <a:lstStyle/>
          <a:p>
            <a:r>
              <a:rPr lang="en-US" b="1" dirty="0"/>
              <a:t>The Art of Persuasion</a:t>
            </a:r>
          </a:p>
          <a:p>
            <a:r>
              <a:rPr lang="en-US" b="1" dirty="0"/>
              <a:t>Changing People’s Minds</a:t>
            </a:r>
          </a:p>
          <a:p>
            <a:endParaRPr lang="en-US" b="1" dirty="0"/>
          </a:p>
          <a:p>
            <a:endParaRPr lang="en-US" b="1" dirty="0"/>
          </a:p>
          <a:p>
            <a:endParaRPr lang="en-US" b="1" dirty="0"/>
          </a:p>
          <a:p>
            <a:endParaRPr lang="en-US" b="1" dirty="0"/>
          </a:p>
          <a:p>
            <a:endParaRPr lang="en-US" b="1" dirty="0"/>
          </a:p>
          <a:p>
            <a:endParaRPr lang="en-US" b="1" dirty="0"/>
          </a:p>
          <a:p>
            <a:r>
              <a:rPr lang="en-US" b="1" dirty="0"/>
              <a:t>Just a few quotes </a:t>
            </a:r>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2BC6191-0907-B627-D375-5C1450464636}"/>
              </a:ext>
            </a:extLst>
          </p:cNvPr>
          <p:cNvSpPr txBox="1"/>
          <p:nvPr/>
        </p:nvSpPr>
        <p:spPr>
          <a:xfrm>
            <a:off x="3436883" y="126124"/>
            <a:ext cx="8585537" cy="7017306"/>
          </a:xfrm>
          <a:prstGeom prst="rect">
            <a:avLst/>
          </a:prstGeom>
          <a:noFill/>
        </p:spPr>
        <p:txBody>
          <a:bodyPr wrap="square" rtlCol="0">
            <a:spAutoFit/>
          </a:bodyPr>
          <a:lstStyle/>
          <a:p>
            <a:r>
              <a:rPr lang="en-GB" b="1" dirty="0"/>
              <a:t>David McRaney -  How Minds Change</a:t>
            </a:r>
          </a:p>
          <a:p>
            <a:r>
              <a:rPr lang="en-GB" b="1" dirty="0"/>
              <a:t>The Surprising Science of Belief, Opinion, and Persuasion</a:t>
            </a:r>
            <a:endParaRPr lang="en-GB" dirty="0"/>
          </a:p>
          <a:p>
            <a:endParaRPr lang="en-GB" i="1" dirty="0"/>
          </a:p>
          <a:p>
            <a:r>
              <a:rPr lang="en-GB" i="1" dirty="0"/>
              <a:t>“Once you move from viewing minds as objects which need to be shunted by the mechanical forces of evidence and argument, you can see the crucial truth that the answer to “how do minds change?” is “by themselves” (with </a:t>
            </a:r>
            <a:r>
              <a:rPr lang="en-GB" i="1" dirty="0" err="1"/>
              <a:t>sidehelpings</a:t>
            </a:r>
            <a:r>
              <a:rPr lang="en-GB" i="1" dirty="0"/>
              <a:t> of “usually slowly” and “by small increments ”). </a:t>
            </a:r>
          </a:p>
          <a:p>
            <a:endParaRPr lang="en-GB" dirty="0"/>
          </a:p>
          <a:p>
            <a:r>
              <a:rPr lang="en-GB" i="1" dirty="0"/>
              <a:t>“The groups that have had some success with changing opinions - such those developing the “Deep Canvassing”* technique for doorstep conversations around polarising issues - focus more on creating rapport and connecting issues to personal experience than on delivering facts or reasons. The forces internal to each mind are more powerful in creating lasting change than any external force. </a:t>
            </a:r>
          </a:p>
          <a:p>
            <a:endParaRPr lang="en-GB" dirty="0"/>
          </a:p>
          <a:p>
            <a:r>
              <a:rPr lang="en-GB" i="1" dirty="0"/>
              <a:t>“Each of us should have the humility to recognise that the best we can do is create fertile circumstances for other people to explore an issue.”</a:t>
            </a:r>
          </a:p>
          <a:p>
            <a:endParaRPr lang="en-GB" dirty="0"/>
          </a:p>
          <a:p>
            <a:r>
              <a:rPr lang="en-GB" b="1" dirty="0"/>
              <a:t>Abraham Lincoln quote, warning fellow temperance campaigners how to (fail) to persuade drinkers of the virtues of temperance:</a:t>
            </a:r>
            <a:endParaRPr lang="en-GB" dirty="0"/>
          </a:p>
          <a:p>
            <a:r>
              <a:rPr lang="en-GB" i="1" dirty="0"/>
              <a:t>“If you would win a man to your cause, first convince him that you are his sincere friend..</a:t>
            </a:r>
            <a:endParaRPr lang="en-GB" dirty="0"/>
          </a:p>
          <a:p>
            <a:r>
              <a:rPr lang="en-GB" i="1" dirty="0"/>
              <a:t>“[But if you] mark him as one to be shunned and despised, and he will retreat within himself, close all the avenues to his head and his heart.”</a:t>
            </a:r>
            <a:endParaRPr lang="en-GB" dirty="0"/>
          </a:p>
          <a:p>
            <a:endParaRPr lang="en-US" dirty="0"/>
          </a:p>
        </p:txBody>
      </p:sp>
    </p:spTree>
    <p:extLst>
      <p:ext uri="{BB962C8B-B14F-4D97-AF65-F5344CB8AC3E}">
        <p14:creationId xmlns:p14="http://schemas.microsoft.com/office/powerpoint/2010/main" val="329524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4132199" cy="4299838"/>
          </a:xfrm>
        </p:spPr>
        <p:txBody>
          <a:bodyPr>
            <a:normAutofit fontScale="92500" lnSpcReduction="20000"/>
          </a:bodyPr>
          <a:lstStyle/>
          <a:p>
            <a:r>
              <a:rPr lang="en-US" b="1" dirty="0" err="1"/>
              <a:t>Kempley</a:t>
            </a:r>
            <a:r>
              <a:rPr lang="en-US" b="1" dirty="0"/>
              <a:t> Daffodil Weekend</a:t>
            </a:r>
          </a:p>
          <a:p>
            <a:r>
              <a:rPr lang="en-US" b="1" dirty="0"/>
              <a:t>March 2023</a:t>
            </a:r>
          </a:p>
          <a:p>
            <a:r>
              <a:rPr lang="en-US" b="1" dirty="0"/>
              <a:t>Walks Leave St Edwards Church </a:t>
            </a:r>
          </a:p>
          <a:p>
            <a:r>
              <a:rPr lang="en-US" b="1" dirty="0"/>
              <a:t>09.45hrs;  10.15hrs; &amp; 2pm</a:t>
            </a:r>
          </a:p>
          <a:p>
            <a:r>
              <a:rPr lang="en-US" b="1" dirty="0"/>
              <a:t>Daff &amp; Ride Bus to see the wild Daffs</a:t>
            </a:r>
          </a:p>
          <a:p>
            <a:endParaRPr lang="en-US" b="1" dirty="0"/>
          </a:p>
          <a:p>
            <a:endParaRPr lang="en-US" b="1" dirty="0"/>
          </a:p>
          <a:p>
            <a:endParaRPr lang="en-US" b="1" dirty="0"/>
          </a:p>
          <a:p>
            <a:endParaRPr lang="en-US" b="1" dirty="0"/>
          </a:p>
          <a:p>
            <a:r>
              <a:rPr lang="en-US" b="1" dirty="0"/>
              <a:t>Market to your door – Saturday AM</a:t>
            </a:r>
          </a:p>
          <a:p>
            <a:r>
              <a:rPr lang="en-US" b="1" dirty="0"/>
              <a:t>Refreshment 10.30am to 4pm</a:t>
            </a:r>
          </a:p>
          <a:p>
            <a:r>
              <a:rPr lang="en-US" b="1" dirty="0"/>
              <a:t>Brochure – With a focus on Climate Change and its impact on our village</a:t>
            </a:r>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A75E873-C362-CE49-814C-3232CDC0E522}"/>
              </a:ext>
            </a:extLst>
          </p:cNvPr>
          <p:cNvPicPr>
            <a:picLocks noChangeAspect="1"/>
          </p:cNvPicPr>
          <p:nvPr/>
        </p:nvPicPr>
        <p:blipFill>
          <a:blip r:embed="rId4"/>
          <a:stretch>
            <a:fillRect/>
          </a:stretch>
        </p:blipFill>
        <p:spPr>
          <a:xfrm>
            <a:off x="7914250" y="6130707"/>
            <a:ext cx="3012252" cy="727293"/>
          </a:xfrm>
          <a:prstGeom prst="rect">
            <a:avLst/>
          </a:prstGeom>
        </p:spPr>
      </p:pic>
      <p:pic>
        <p:nvPicPr>
          <p:cNvPr id="8" name="Picture 7">
            <a:extLst>
              <a:ext uri="{FF2B5EF4-FFF2-40B4-BE49-F238E27FC236}">
                <a16:creationId xmlns:a16="http://schemas.microsoft.com/office/drawing/2014/main" id="{BD4171A7-CADA-D82F-594A-77459C60B3FB}"/>
              </a:ext>
            </a:extLst>
          </p:cNvPr>
          <p:cNvPicPr>
            <a:picLocks noChangeAspect="1"/>
          </p:cNvPicPr>
          <p:nvPr/>
        </p:nvPicPr>
        <p:blipFill>
          <a:blip r:embed="rId5"/>
          <a:stretch>
            <a:fillRect/>
          </a:stretch>
        </p:blipFill>
        <p:spPr>
          <a:xfrm>
            <a:off x="6033920" y="0"/>
            <a:ext cx="6147530" cy="5884333"/>
          </a:xfrm>
          <a:prstGeom prst="rect">
            <a:avLst/>
          </a:prstGeom>
        </p:spPr>
      </p:pic>
    </p:spTree>
    <p:extLst>
      <p:ext uri="{BB962C8B-B14F-4D97-AF65-F5344CB8AC3E}">
        <p14:creationId xmlns:p14="http://schemas.microsoft.com/office/powerpoint/2010/main" val="1299355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303362"/>
            <a:ext cx="3777269" cy="4554638"/>
          </a:xfrm>
        </p:spPr>
        <p:txBody>
          <a:bodyPr>
            <a:normAutofit fontScale="92500" lnSpcReduction="20000"/>
          </a:bodyPr>
          <a:lstStyle/>
          <a:p>
            <a:r>
              <a:rPr lang="en-US" sz="2200" b="1" dirty="0"/>
              <a:t>Parish of </a:t>
            </a:r>
            <a:r>
              <a:rPr lang="en-US" sz="2200" b="1" dirty="0" err="1"/>
              <a:t>Kempley</a:t>
            </a:r>
            <a:endParaRPr lang="en-US" sz="2200" b="1" dirty="0"/>
          </a:p>
          <a:p>
            <a:r>
              <a:rPr lang="en-US" b="1" dirty="0"/>
              <a:t>Precept circa £6,000</a:t>
            </a:r>
          </a:p>
          <a:p>
            <a:r>
              <a:rPr lang="en-US" b="1" dirty="0"/>
              <a:t>Population 285 </a:t>
            </a:r>
          </a:p>
          <a:p>
            <a:r>
              <a:rPr lang="en-US" b="1" dirty="0"/>
              <a:t>	64% working age</a:t>
            </a:r>
          </a:p>
          <a:p>
            <a:r>
              <a:rPr lang="en-US" b="1" dirty="0"/>
              <a:t>	23% retired</a:t>
            </a:r>
          </a:p>
          <a:p>
            <a:r>
              <a:rPr lang="en-US" b="1" dirty="0"/>
              <a:t>	13% under 16</a:t>
            </a:r>
          </a:p>
          <a:p>
            <a:r>
              <a:rPr lang="en-US" b="1" dirty="0"/>
              <a:t>                       </a:t>
            </a:r>
          </a:p>
          <a:p>
            <a:r>
              <a:rPr lang="en-US" b="1" dirty="0"/>
              <a:t>                            RURAL</a:t>
            </a:r>
          </a:p>
          <a:p>
            <a:r>
              <a:rPr lang="en-US" b="1" dirty="0"/>
              <a:t>                     </a:t>
            </a:r>
          </a:p>
          <a:p>
            <a:r>
              <a:rPr lang="en-US" b="1" dirty="0"/>
              <a:t>Area – 1,680 acres (680 Ha)</a:t>
            </a:r>
          </a:p>
          <a:p>
            <a:r>
              <a:rPr lang="en-US" b="1" dirty="0"/>
              <a:t>No permanent services</a:t>
            </a:r>
          </a:p>
          <a:p>
            <a:r>
              <a:rPr lang="en-US" b="1" dirty="0"/>
              <a:t>Buses – 2 a week each way</a:t>
            </a:r>
          </a:p>
          <a:p>
            <a:r>
              <a:rPr lang="en-US" b="1" dirty="0"/>
              <a:t>No  permanent shops </a:t>
            </a:r>
          </a:p>
          <a:p>
            <a:endParaRPr lang="en-US" b="1" dirty="0"/>
          </a:p>
          <a:p>
            <a:endParaRPr lang="en-US" b="1" dirty="0"/>
          </a:p>
          <a:p>
            <a:endParaRPr lang="en-US" b="1" dirty="0"/>
          </a:p>
          <a:p>
            <a:endParaRPr lang="en-US" b="1" dirty="0"/>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C43F973-1C69-7E4B-9885-18AF4280B87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980"/>
                    </a14:imgEffect>
                    <a14:imgEffect>
                      <a14:saturation sat="234000"/>
                    </a14:imgEffect>
                    <a14:imgEffect>
                      <a14:brightnessContrast bright="40000"/>
                    </a14:imgEffect>
                  </a14:imgLayer>
                </a14:imgProps>
              </a:ext>
            </a:extLst>
          </a:blip>
          <a:stretch>
            <a:fillRect/>
          </a:stretch>
        </p:blipFill>
        <p:spPr>
          <a:xfrm>
            <a:off x="3727173" y="321276"/>
            <a:ext cx="3553304" cy="2923647"/>
          </a:xfrm>
          <a:prstGeom prst="rect">
            <a:avLst/>
          </a:prstGeom>
        </p:spPr>
      </p:pic>
      <p:pic>
        <p:nvPicPr>
          <p:cNvPr id="11" name="Picture 10">
            <a:extLst>
              <a:ext uri="{FF2B5EF4-FFF2-40B4-BE49-F238E27FC236}">
                <a16:creationId xmlns:a16="http://schemas.microsoft.com/office/drawing/2014/main" id="{4592BC6C-21C8-404B-8FE9-59207959249C}"/>
              </a:ext>
            </a:extLst>
          </p:cNvPr>
          <p:cNvPicPr>
            <a:picLocks noChangeAspect="1"/>
          </p:cNvPicPr>
          <p:nvPr/>
        </p:nvPicPr>
        <p:blipFill>
          <a:blip r:embed="rId6"/>
          <a:stretch>
            <a:fillRect/>
          </a:stretch>
        </p:blipFill>
        <p:spPr>
          <a:xfrm>
            <a:off x="3727173" y="3796182"/>
            <a:ext cx="3655455" cy="2635197"/>
          </a:xfrm>
          <a:prstGeom prst="rect">
            <a:avLst/>
          </a:prstGeom>
        </p:spPr>
      </p:pic>
      <p:pic>
        <p:nvPicPr>
          <p:cNvPr id="12" name="Picture 11">
            <a:extLst>
              <a:ext uri="{FF2B5EF4-FFF2-40B4-BE49-F238E27FC236}">
                <a16:creationId xmlns:a16="http://schemas.microsoft.com/office/drawing/2014/main" id="{34377F00-8CEA-FB4A-A11B-E628C2FBA096}"/>
              </a:ext>
            </a:extLst>
          </p:cNvPr>
          <p:cNvPicPr>
            <a:picLocks noChangeAspect="1"/>
          </p:cNvPicPr>
          <p:nvPr/>
        </p:nvPicPr>
        <p:blipFill>
          <a:blip r:embed="rId7"/>
          <a:stretch>
            <a:fillRect/>
          </a:stretch>
        </p:blipFill>
        <p:spPr>
          <a:xfrm>
            <a:off x="7798491" y="340528"/>
            <a:ext cx="4077134" cy="2913080"/>
          </a:xfrm>
          <a:prstGeom prst="rect">
            <a:avLst/>
          </a:prstGeom>
        </p:spPr>
      </p:pic>
      <p:pic>
        <p:nvPicPr>
          <p:cNvPr id="14" name="Picture 13">
            <a:extLst>
              <a:ext uri="{FF2B5EF4-FFF2-40B4-BE49-F238E27FC236}">
                <a16:creationId xmlns:a16="http://schemas.microsoft.com/office/drawing/2014/main" id="{810B48CC-E669-1B45-B994-52037F33ED78}"/>
              </a:ext>
            </a:extLst>
          </p:cNvPr>
          <p:cNvPicPr>
            <a:picLocks noChangeAspect="1"/>
          </p:cNvPicPr>
          <p:nvPr/>
        </p:nvPicPr>
        <p:blipFill>
          <a:blip r:embed="rId8"/>
          <a:stretch>
            <a:fillRect/>
          </a:stretch>
        </p:blipFill>
        <p:spPr>
          <a:xfrm>
            <a:off x="7798492" y="3796182"/>
            <a:ext cx="4077134" cy="2635197"/>
          </a:xfrm>
          <a:prstGeom prst="rect">
            <a:avLst/>
          </a:prstGeom>
        </p:spPr>
      </p:pic>
      <p:sp>
        <p:nvSpPr>
          <p:cNvPr id="15" name="TextBox 14">
            <a:extLst>
              <a:ext uri="{FF2B5EF4-FFF2-40B4-BE49-F238E27FC236}">
                <a16:creationId xmlns:a16="http://schemas.microsoft.com/office/drawing/2014/main" id="{3495842B-2F89-5649-A6F9-E0E7D22A98F2}"/>
              </a:ext>
            </a:extLst>
          </p:cNvPr>
          <p:cNvSpPr txBox="1"/>
          <p:nvPr/>
        </p:nvSpPr>
        <p:spPr>
          <a:xfrm>
            <a:off x="3829324" y="3288035"/>
            <a:ext cx="3553304" cy="338554"/>
          </a:xfrm>
          <a:prstGeom prst="rect">
            <a:avLst/>
          </a:prstGeom>
          <a:noFill/>
        </p:spPr>
        <p:txBody>
          <a:bodyPr wrap="square" rtlCol="0">
            <a:spAutoFit/>
          </a:bodyPr>
          <a:lstStyle/>
          <a:p>
            <a:r>
              <a:rPr lang="en-US" sz="1600" dirty="0"/>
              <a:t>Rural dispersed community</a:t>
            </a:r>
          </a:p>
        </p:txBody>
      </p:sp>
      <p:sp>
        <p:nvSpPr>
          <p:cNvPr id="16" name="TextBox 15">
            <a:extLst>
              <a:ext uri="{FF2B5EF4-FFF2-40B4-BE49-F238E27FC236}">
                <a16:creationId xmlns:a16="http://schemas.microsoft.com/office/drawing/2014/main" id="{D19A0ADB-5C23-C546-A43B-7CAA453E151C}"/>
              </a:ext>
            </a:extLst>
          </p:cNvPr>
          <p:cNvSpPr txBox="1"/>
          <p:nvPr/>
        </p:nvSpPr>
        <p:spPr>
          <a:xfrm>
            <a:off x="7962574" y="3307463"/>
            <a:ext cx="3994073" cy="338554"/>
          </a:xfrm>
          <a:prstGeom prst="rect">
            <a:avLst/>
          </a:prstGeom>
          <a:noFill/>
        </p:spPr>
        <p:txBody>
          <a:bodyPr wrap="square" rtlCol="0">
            <a:spAutoFit/>
          </a:bodyPr>
          <a:lstStyle/>
          <a:p>
            <a:r>
              <a:rPr lang="en-US" sz="1600" dirty="0"/>
              <a:t>Norman Church &amp; 12</a:t>
            </a:r>
            <a:r>
              <a:rPr lang="en-US" sz="1600" baseline="30000" dirty="0"/>
              <a:t>th</a:t>
            </a:r>
            <a:r>
              <a:rPr lang="en-US" sz="1600" dirty="0"/>
              <a:t> c Frescoes</a:t>
            </a:r>
          </a:p>
        </p:txBody>
      </p:sp>
      <p:sp>
        <p:nvSpPr>
          <p:cNvPr id="17" name="TextBox 16">
            <a:extLst>
              <a:ext uri="{FF2B5EF4-FFF2-40B4-BE49-F238E27FC236}">
                <a16:creationId xmlns:a16="http://schemas.microsoft.com/office/drawing/2014/main" id="{E15AFB49-7232-9E47-B771-A43D8791F133}"/>
              </a:ext>
            </a:extLst>
          </p:cNvPr>
          <p:cNvSpPr txBox="1"/>
          <p:nvPr/>
        </p:nvSpPr>
        <p:spPr>
          <a:xfrm>
            <a:off x="4137061" y="6460023"/>
            <a:ext cx="2842473" cy="338554"/>
          </a:xfrm>
          <a:prstGeom prst="rect">
            <a:avLst/>
          </a:prstGeom>
          <a:noFill/>
        </p:spPr>
        <p:txBody>
          <a:bodyPr wrap="square" rtlCol="0">
            <a:spAutoFit/>
          </a:bodyPr>
          <a:lstStyle/>
          <a:p>
            <a:r>
              <a:rPr lang="en-US" sz="1600" dirty="0"/>
              <a:t>Cider Orchards</a:t>
            </a:r>
          </a:p>
        </p:txBody>
      </p:sp>
      <p:sp>
        <p:nvSpPr>
          <p:cNvPr id="18" name="TextBox 17">
            <a:extLst>
              <a:ext uri="{FF2B5EF4-FFF2-40B4-BE49-F238E27FC236}">
                <a16:creationId xmlns:a16="http://schemas.microsoft.com/office/drawing/2014/main" id="{A90F55AF-F0F5-414D-A413-9F4DEAA30E53}"/>
              </a:ext>
            </a:extLst>
          </p:cNvPr>
          <p:cNvSpPr txBox="1"/>
          <p:nvPr/>
        </p:nvSpPr>
        <p:spPr>
          <a:xfrm>
            <a:off x="7821964" y="6460023"/>
            <a:ext cx="3405479" cy="338554"/>
          </a:xfrm>
          <a:prstGeom prst="rect">
            <a:avLst/>
          </a:prstGeom>
          <a:noFill/>
        </p:spPr>
        <p:txBody>
          <a:bodyPr wrap="square" rtlCol="0">
            <a:spAutoFit/>
          </a:bodyPr>
          <a:lstStyle/>
          <a:p>
            <a:r>
              <a:rPr lang="en-US" sz="1600" dirty="0"/>
              <a:t>          Wild Daffodil Meadows</a:t>
            </a:r>
          </a:p>
        </p:txBody>
      </p:sp>
    </p:spTree>
    <p:extLst>
      <p:ext uri="{BB962C8B-B14F-4D97-AF65-F5344CB8AC3E}">
        <p14:creationId xmlns:p14="http://schemas.microsoft.com/office/powerpoint/2010/main" val="456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1"/>
            <a:ext cx="3777269" cy="4288263"/>
          </a:xfrm>
        </p:spPr>
        <p:txBody>
          <a:bodyPr>
            <a:normAutofit fontScale="92500" lnSpcReduction="10000"/>
          </a:bodyPr>
          <a:lstStyle/>
          <a:p>
            <a:r>
              <a:rPr lang="en-US" b="1" dirty="0"/>
              <a:t>Carbon Reduction plan</a:t>
            </a:r>
          </a:p>
          <a:p>
            <a:r>
              <a:rPr lang="en-US" dirty="0"/>
              <a:t>Baseline carbon emissions</a:t>
            </a:r>
          </a:p>
          <a:p>
            <a:r>
              <a:rPr lang="en-US" dirty="0"/>
              <a:t>Showcase best examples of carbon reduction </a:t>
            </a:r>
            <a:r>
              <a:rPr lang="en-US" dirty="0" err="1"/>
              <a:t>programmes</a:t>
            </a:r>
            <a:endParaRPr lang="en-US" dirty="0"/>
          </a:p>
          <a:p>
            <a:endParaRPr lang="en-US" b="1" dirty="0"/>
          </a:p>
          <a:p>
            <a:endParaRPr lang="en-US" b="1" dirty="0"/>
          </a:p>
          <a:p>
            <a:endParaRPr lang="en-US" b="1" dirty="0"/>
          </a:p>
          <a:p>
            <a:endParaRPr lang="en-US" b="1" dirty="0"/>
          </a:p>
          <a:p>
            <a:endParaRPr lang="en-US" b="1" dirty="0"/>
          </a:p>
          <a:p>
            <a:r>
              <a:rPr lang="en-US" dirty="0"/>
              <a:t>Promote grants that support carbon reduction</a:t>
            </a:r>
          </a:p>
          <a:p>
            <a:r>
              <a:rPr lang="en-US" dirty="0"/>
              <a:t>Promote modernization of broadband</a:t>
            </a:r>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F1BBB75A-89F9-7748-B073-8F1E27E7F7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29427" y="0"/>
            <a:ext cx="3107407" cy="3107407"/>
          </a:xfrm>
          <a:prstGeom prst="rect">
            <a:avLst/>
          </a:prstGeom>
        </p:spPr>
      </p:pic>
      <p:pic>
        <p:nvPicPr>
          <p:cNvPr id="7" name="Picture 6">
            <a:extLst>
              <a:ext uri="{FF2B5EF4-FFF2-40B4-BE49-F238E27FC236}">
                <a16:creationId xmlns:a16="http://schemas.microsoft.com/office/drawing/2014/main" id="{001753B3-1178-594C-A191-848A7E65667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03759" y="3107407"/>
            <a:ext cx="4495642" cy="3429000"/>
          </a:xfrm>
          <a:prstGeom prst="rect">
            <a:avLst/>
          </a:prstGeom>
          <a:noFill/>
          <a:ln>
            <a:noFill/>
          </a:ln>
        </p:spPr>
      </p:pic>
      <p:sp>
        <p:nvSpPr>
          <p:cNvPr id="8" name="TextBox 7">
            <a:extLst>
              <a:ext uri="{FF2B5EF4-FFF2-40B4-BE49-F238E27FC236}">
                <a16:creationId xmlns:a16="http://schemas.microsoft.com/office/drawing/2014/main" id="{E8682831-3573-DC45-8E06-A3324D766B25}"/>
              </a:ext>
            </a:extLst>
          </p:cNvPr>
          <p:cNvSpPr txBox="1"/>
          <p:nvPr/>
        </p:nvSpPr>
        <p:spPr>
          <a:xfrm>
            <a:off x="7696357" y="3436285"/>
            <a:ext cx="4494835" cy="276999"/>
          </a:xfrm>
          <a:prstGeom prst="rect">
            <a:avLst/>
          </a:prstGeom>
          <a:noFill/>
        </p:spPr>
        <p:txBody>
          <a:bodyPr wrap="square">
            <a:spAutoFit/>
          </a:bodyPr>
          <a:lstStyle/>
          <a:p>
            <a:r>
              <a:rPr lang="en-US" sz="1200" b="1" dirty="0">
                <a:solidFill>
                  <a:schemeClr val="bg1"/>
                </a:solidFill>
              </a:rPr>
              <a:t>AUSTRALIAN BUSH FIRES 2019/20  - THE WORST ON RECORD</a:t>
            </a:r>
          </a:p>
        </p:txBody>
      </p:sp>
      <p:sp>
        <p:nvSpPr>
          <p:cNvPr id="9" name="TextBox 8">
            <a:extLst>
              <a:ext uri="{FF2B5EF4-FFF2-40B4-BE49-F238E27FC236}">
                <a16:creationId xmlns:a16="http://schemas.microsoft.com/office/drawing/2014/main" id="{FF6768DB-4125-4F40-8311-81F6D85C4565}"/>
              </a:ext>
            </a:extLst>
          </p:cNvPr>
          <p:cNvSpPr txBox="1"/>
          <p:nvPr/>
        </p:nvSpPr>
        <p:spPr>
          <a:xfrm>
            <a:off x="5000263" y="1328974"/>
            <a:ext cx="1898248" cy="369332"/>
          </a:xfrm>
          <a:prstGeom prst="rect">
            <a:avLst/>
          </a:prstGeom>
          <a:noFill/>
        </p:spPr>
        <p:txBody>
          <a:bodyPr wrap="square" rtlCol="0">
            <a:spAutoFit/>
          </a:bodyPr>
          <a:lstStyle/>
          <a:p>
            <a:r>
              <a:rPr lang="en-US" dirty="0">
                <a:solidFill>
                  <a:schemeClr val="bg1"/>
                </a:solidFill>
              </a:rPr>
              <a:t>ONE WORLD</a:t>
            </a:r>
          </a:p>
        </p:txBody>
      </p:sp>
      <p:sp>
        <p:nvSpPr>
          <p:cNvPr id="10" name="TextBox 9">
            <a:extLst>
              <a:ext uri="{FF2B5EF4-FFF2-40B4-BE49-F238E27FC236}">
                <a16:creationId xmlns:a16="http://schemas.microsoft.com/office/drawing/2014/main" id="{AA0763A5-08E8-4847-ABA6-860FDDFB5469}"/>
              </a:ext>
            </a:extLst>
          </p:cNvPr>
          <p:cNvSpPr txBox="1"/>
          <p:nvPr/>
        </p:nvSpPr>
        <p:spPr>
          <a:xfrm>
            <a:off x="7697165" y="636608"/>
            <a:ext cx="3946968" cy="1477328"/>
          </a:xfrm>
          <a:prstGeom prst="rect">
            <a:avLst/>
          </a:prstGeom>
          <a:noFill/>
        </p:spPr>
        <p:txBody>
          <a:bodyPr wrap="square" rtlCol="0">
            <a:spAutoFit/>
          </a:bodyPr>
          <a:lstStyle/>
          <a:p>
            <a:pPr algn="ctr"/>
            <a:r>
              <a:rPr lang="en-US" b="1" dirty="0"/>
              <a:t>KEMPLEY PARISH COUNCIL</a:t>
            </a:r>
          </a:p>
          <a:p>
            <a:endParaRPr lang="en-US" b="1" dirty="0"/>
          </a:p>
          <a:p>
            <a:r>
              <a:rPr lang="en-US" b="1" dirty="0"/>
              <a:t>CLIMATE EMERGENCY DECLARED</a:t>
            </a:r>
          </a:p>
          <a:p>
            <a:endParaRPr lang="en-US" b="1" dirty="0"/>
          </a:p>
          <a:p>
            <a:pPr algn="ctr"/>
            <a:r>
              <a:rPr lang="en-US" b="1" dirty="0"/>
              <a:t>OCTOBER 2019</a:t>
            </a:r>
          </a:p>
        </p:txBody>
      </p:sp>
      <p:sp>
        <p:nvSpPr>
          <p:cNvPr id="11" name="TextBox 10">
            <a:extLst>
              <a:ext uri="{FF2B5EF4-FFF2-40B4-BE49-F238E27FC236}">
                <a16:creationId xmlns:a16="http://schemas.microsoft.com/office/drawing/2014/main" id="{E8D033B6-F0CF-9F4A-969D-8E4F32BF991C}"/>
              </a:ext>
            </a:extLst>
          </p:cNvPr>
          <p:cNvSpPr txBox="1"/>
          <p:nvPr/>
        </p:nvSpPr>
        <p:spPr>
          <a:xfrm>
            <a:off x="3058353" y="3497701"/>
            <a:ext cx="4638004" cy="2308324"/>
          </a:xfrm>
          <a:prstGeom prst="rect">
            <a:avLst/>
          </a:prstGeom>
          <a:noFill/>
        </p:spPr>
        <p:txBody>
          <a:bodyPr wrap="square" rtlCol="0">
            <a:spAutoFit/>
          </a:bodyPr>
          <a:lstStyle/>
          <a:p>
            <a:pPr algn="ctr"/>
            <a:r>
              <a:rPr lang="en-US" b="1" dirty="0">
                <a:solidFill>
                  <a:schemeClr val="tx1">
                    <a:lumMod val="65000"/>
                    <a:lumOff val="35000"/>
                  </a:schemeClr>
                </a:solidFill>
              </a:rPr>
              <a:t>Success</a:t>
            </a:r>
          </a:p>
          <a:p>
            <a:pPr marL="285750" indent="-285750">
              <a:buFont typeface="Arial" panose="020B0604020202020204" pitchFamily="34" charset="0"/>
              <a:buChar char="•"/>
            </a:pPr>
            <a:r>
              <a:rPr lang="en-US" b="1" dirty="0">
                <a:solidFill>
                  <a:schemeClr val="tx1">
                    <a:lumMod val="65000"/>
                    <a:lumOff val="35000"/>
                  </a:schemeClr>
                </a:solidFill>
              </a:rPr>
              <a:t>Carbon base line established</a:t>
            </a:r>
          </a:p>
          <a:p>
            <a:pPr marL="285750" indent="-285750">
              <a:buFont typeface="Arial" panose="020B0604020202020204" pitchFamily="34" charset="0"/>
              <a:buChar char="•"/>
            </a:pPr>
            <a:r>
              <a:rPr lang="en-US" b="1" dirty="0">
                <a:solidFill>
                  <a:schemeClr val="tx1">
                    <a:lumMod val="65000"/>
                    <a:lumOff val="35000"/>
                  </a:schemeClr>
                </a:solidFill>
              </a:rPr>
              <a:t>Understanding  local needs</a:t>
            </a:r>
          </a:p>
          <a:p>
            <a:pPr marL="285750" indent="-285750">
              <a:buFont typeface="Arial" panose="020B0604020202020204" pitchFamily="34" charset="0"/>
              <a:buChar char="•"/>
            </a:pPr>
            <a:r>
              <a:rPr lang="en-US" b="1" dirty="0">
                <a:solidFill>
                  <a:schemeClr val="tx1">
                    <a:lumMod val="65000"/>
                    <a:lumOff val="35000"/>
                  </a:schemeClr>
                </a:solidFill>
              </a:rPr>
              <a:t>Attracting £0.5m to modernize  broadband  to the Parish</a:t>
            </a:r>
          </a:p>
          <a:p>
            <a:pPr marL="285750" indent="-285750">
              <a:buFont typeface="Arial" panose="020B0604020202020204" pitchFamily="34" charset="0"/>
              <a:buChar char="•"/>
            </a:pPr>
            <a:r>
              <a:rPr lang="en-US" b="1" dirty="0">
                <a:solidFill>
                  <a:schemeClr val="tx1">
                    <a:lumMod val="65000"/>
                    <a:lumOff val="35000"/>
                  </a:schemeClr>
                </a:solidFill>
              </a:rPr>
              <a:t>Promoting EU £3m AURORA Project</a:t>
            </a:r>
          </a:p>
          <a:p>
            <a:pPr marL="285750" indent="-285750">
              <a:buFont typeface="Arial" panose="020B0604020202020204" pitchFamily="34" charset="0"/>
              <a:buChar char="•"/>
            </a:pPr>
            <a:r>
              <a:rPr lang="en-US" b="1" dirty="0">
                <a:solidFill>
                  <a:schemeClr val="tx1">
                    <a:lumMod val="65000"/>
                    <a:lumOff val="35000"/>
                  </a:schemeClr>
                </a:solidFill>
              </a:rPr>
              <a:t>EU Green Deal  £0.8 billion investment</a:t>
            </a:r>
          </a:p>
          <a:p>
            <a:r>
              <a:rPr lang="en-US" b="1" dirty="0">
                <a:solidFill>
                  <a:schemeClr val="tx1">
                    <a:lumMod val="65000"/>
                    <a:lumOff val="35000"/>
                  </a:schemeClr>
                </a:solidFill>
              </a:rPr>
              <a:t>            Research Knowledge </a:t>
            </a:r>
          </a:p>
        </p:txBody>
      </p:sp>
    </p:spTree>
    <p:extLst>
      <p:ext uri="{BB962C8B-B14F-4D97-AF65-F5344CB8AC3E}">
        <p14:creationId xmlns:p14="http://schemas.microsoft.com/office/powerpoint/2010/main" val="448276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3777269" cy="4065372"/>
          </a:xfrm>
        </p:spPr>
        <p:txBody>
          <a:bodyPr/>
          <a:lstStyle/>
          <a:p>
            <a:r>
              <a:rPr lang="en-US" b="1" dirty="0"/>
              <a:t>Carbon Footprint for </a:t>
            </a:r>
            <a:r>
              <a:rPr lang="en-US" b="1" dirty="0" err="1"/>
              <a:t>Kempley</a:t>
            </a:r>
            <a:endParaRPr lang="en-US" b="1" dirty="0"/>
          </a:p>
          <a:p>
            <a:r>
              <a:rPr lang="en-US" b="1" dirty="0"/>
              <a:t>IMPACT Tool – Whole Footprint</a:t>
            </a:r>
          </a:p>
          <a:p>
            <a:endParaRPr lang="en-US" b="1" dirty="0"/>
          </a:p>
          <a:p>
            <a:r>
              <a:rPr lang="en-US" b="1" dirty="0"/>
              <a:t>Measured in </a:t>
            </a:r>
            <a:r>
              <a:rPr lang="en-US" b="1" dirty="0" err="1"/>
              <a:t>tonnes</a:t>
            </a:r>
            <a:endParaRPr lang="en-US" b="1" dirty="0"/>
          </a:p>
          <a:p>
            <a:endParaRPr lang="en-US" b="1" dirty="0"/>
          </a:p>
          <a:p>
            <a:endParaRPr lang="en-US" b="1" dirty="0"/>
          </a:p>
          <a:p>
            <a:endParaRPr lang="en-US" b="1" dirty="0"/>
          </a:p>
          <a:p>
            <a:r>
              <a:rPr lang="en-US" b="1" dirty="0"/>
              <a:t>From personal activities within the parish by parishioners</a:t>
            </a:r>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33302E6-53B2-5744-A25C-56DC97F8CC08}"/>
              </a:ext>
            </a:extLst>
          </p:cNvPr>
          <p:cNvPicPr>
            <a:picLocks noChangeAspect="1"/>
          </p:cNvPicPr>
          <p:nvPr/>
        </p:nvPicPr>
        <p:blipFill>
          <a:blip r:embed="rId4"/>
          <a:stretch>
            <a:fillRect/>
          </a:stretch>
        </p:blipFill>
        <p:spPr>
          <a:xfrm>
            <a:off x="4373842" y="370703"/>
            <a:ext cx="7366000" cy="6299200"/>
          </a:xfrm>
          <a:prstGeom prst="rect">
            <a:avLst/>
          </a:prstGeom>
        </p:spPr>
      </p:pic>
    </p:spTree>
    <p:extLst>
      <p:ext uri="{BB962C8B-B14F-4D97-AF65-F5344CB8AC3E}">
        <p14:creationId xmlns:p14="http://schemas.microsoft.com/office/powerpoint/2010/main" val="81784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3777269" cy="4065372"/>
          </a:xfrm>
        </p:spPr>
        <p:txBody>
          <a:bodyPr/>
          <a:lstStyle/>
          <a:p>
            <a:r>
              <a:rPr lang="en-US" b="1" dirty="0"/>
              <a:t>Carbon Footprint for </a:t>
            </a:r>
            <a:r>
              <a:rPr lang="en-US" b="1" dirty="0" err="1"/>
              <a:t>Kempley</a:t>
            </a:r>
            <a:endParaRPr lang="en-US" b="1" dirty="0"/>
          </a:p>
          <a:p>
            <a:r>
              <a:rPr lang="en-US" b="1" dirty="0"/>
              <a:t>IMPACT Tool – Whole Footprint</a:t>
            </a:r>
          </a:p>
          <a:p>
            <a:endParaRPr lang="en-US" b="1" dirty="0"/>
          </a:p>
          <a:p>
            <a:r>
              <a:rPr lang="en-US" b="1" dirty="0"/>
              <a:t>Measured in </a:t>
            </a:r>
            <a:r>
              <a:rPr lang="en-US" b="1" dirty="0" err="1"/>
              <a:t>tonnes</a:t>
            </a:r>
            <a:endParaRPr lang="en-US" b="1" dirty="0"/>
          </a:p>
          <a:p>
            <a:endParaRPr lang="en-US" b="1" dirty="0"/>
          </a:p>
          <a:p>
            <a:endParaRPr lang="en-US" b="1" dirty="0"/>
          </a:p>
          <a:p>
            <a:endParaRPr lang="en-US" b="1" dirty="0"/>
          </a:p>
          <a:p>
            <a:r>
              <a:rPr lang="en-US" b="1" dirty="0"/>
              <a:t>From personal activities within the parish by parishioners</a:t>
            </a:r>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F229C872-D4CB-AF44-853B-86C348CA4F32}"/>
              </a:ext>
            </a:extLst>
          </p:cNvPr>
          <p:cNvPicPr>
            <a:picLocks noChangeAspect="1"/>
          </p:cNvPicPr>
          <p:nvPr/>
        </p:nvPicPr>
        <p:blipFill>
          <a:blip r:embed="rId4"/>
          <a:stretch>
            <a:fillRect/>
          </a:stretch>
        </p:blipFill>
        <p:spPr>
          <a:xfrm>
            <a:off x="4770012" y="160638"/>
            <a:ext cx="6771321" cy="6536724"/>
          </a:xfrm>
          <a:prstGeom prst="rect">
            <a:avLst/>
          </a:prstGeom>
        </p:spPr>
      </p:pic>
    </p:spTree>
    <p:extLst>
      <p:ext uri="{BB962C8B-B14F-4D97-AF65-F5344CB8AC3E}">
        <p14:creationId xmlns:p14="http://schemas.microsoft.com/office/powerpoint/2010/main" val="14155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169580" y="2508422"/>
            <a:ext cx="3777269" cy="4065372"/>
          </a:xfrm>
        </p:spPr>
        <p:txBody>
          <a:bodyPr/>
          <a:lstStyle/>
          <a:p>
            <a:r>
              <a:rPr lang="en-US" b="1" dirty="0"/>
              <a:t>Carbon Footprint for </a:t>
            </a:r>
            <a:r>
              <a:rPr lang="en-US" b="1" dirty="0" err="1"/>
              <a:t>Kempley</a:t>
            </a:r>
            <a:endParaRPr lang="en-US" b="1" dirty="0"/>
          </a:p>
          <a:p>
            <a:r>
              <a:rPr lang="en-US" b="1" dirty="0"/>
              <a:t>IMPACT Tool – Whole Footprint</a:t>
            </a:r>
          </a:p>
          <a:p>
            <a:endParaRPr lang="en-US" b="1" dirty="0"/>
          </a:p>
          <a:p>
            <a:r>
              <a:rPr lang="en-US" b="1" dirty="0"/>
              <a:t>Measured in </a:t>
            </a:r>
            <a:r>
              <a:rPr lang="en-US" b="1" dirty="0" err="1"/>
              <a:t>tonnes</a:t>
            </a:r>
            <a:endParaRPr lang="en-US" b="1" dirty="0"/>
          </a:p>
          <a:p>
            <a:endParaRPr lang="en-US" b="1" dirty="0"/>
          </a:p>
          <a:p>
            <a:endParaRPr lang="en-US" b="1" dirty="0"/>
          </a:p>
          <a:p>
            <a:endParaRPr lang="en-US" b="1" dirty="0"/>
          </a:p>
          <a:p>
            <a:r>
              <a:rPr lang="en-US" b="1" dirty="0"/>
              <a:t>From personal activities within the parish by parishioners</a:t>
            </a:r>
          </a:p>
          <a:p>
            <a:endParaRPr lang="en-US" b="1" dirty="0"/>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0C692C6-3AE0-B944-A606-BAD70FE01265}"/>
              </a:ext>
            </a:extLst>
          </p:cNvPr>
          <p:cNvPicPr>
            <a:picLocks noChangeAspect="1"/>
          </p:cNvPicPr>
          <p:nvPr/>
        </p:nvPicPr>
        <p:blipFill>
          <a:blip r:embed="rId4"/>
          <a:stretch>
            <a:fillRect/>
          </a:stretch>
        </p:blipFill>
        <p:spPr>
          <a:xfrm>
            <a:off x="3716620" y="2508422"/>
            <a:ext cx="8305800" cy="3289300"/>
          </a:xfrm>
          <a:prstGeom prst="rect">
            <a:avLst/>
          </a:prstGeom>
        </p:spPr>
      </p:pic>
      <p:sp>
        <p:nvSpPr>
          <p:cNvPr id="6" name="TextBox 5">
            <a:extLst>
              <a:ext uri="{FF2B5EF4-FFF2-40B4-BE49-F238E27FC236}">
                <a16:creationId xmlns:a16="http://schemas.microsoft.com/office/drawing/2014/main" id="{3F607782-CEC8-9F42-9DD9-4C10FA3BD9F3}"/>
              </a:ext>
            </a:extLst>
          </p:cNvPr>
          <p:cNvSpPr txBox="1"/>
          <p:nvPr/>
        </p:nvSpPr>
        <p:spPr>
          <a:xfrm>
            <a:off x="3716620" y="716692"/>
            <a:ext cx="6540573" cy="461665"/>
          </a:xfrm>
          <a:prstGeom prst="rect">
            <a:avLst/>
          </a:prstGeom>
          <a:noFill/>
        </p:spPr>
        <p:txBody>
          <a:bodyPr wrap="none" rtlCol="0">
            <a:spAutoFit/>
          </a:bodyPr>
          <a:lstStyle/>
          <a:p>
            <a:r>
              <a:rPr lang="en-US" sz="2400" dirty="0"/>
              <a:t>Forest Climate Group Event 5</a:t>
            </a:r>
            <a:r>
              <a:rPr lang="en-US" sz="2400" baseline="30000" dirty="0"/>
              <a:t>th</a:t>
            </a:r>
            <a:r>
              <a:rPr lang="en-US" sz="2400" dirty="0"/>
              <a:t> March 2022</a:t>
            </a:r>
          </a:p>
        </p:txBody>
      </p:sp>
    </p:spTree>
    <p:extLst>
      <p:ext uri="{BB962C8B-B14F-4D97-AF65-F5344CB8AC3E}">
        <p14:creationId xmlns:p14="http://schemas.microsoft.com/office/powerpoint/2010/main" val="1021432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4132199" cy="4065372"/>
          </a:xfrm>
        </p:spPr>
        <p:txBody>
          <a:bodyPr/>
          <a:lstStyle/>
          <a:p>
            <a:r>
              <a:rPr lang="en-US" b="1" dirty="0"/>
              <a:t>Carbon Footprint for </a:t>
            </a:r>
            <a:r>
              <a:rPr lang="en-US" b="1" dirty="0" err="1"/>
              <a:t>Kempley</a:t>
            </a:r>
            <a:endParaRPr lang="en-US" b="1" dirty="0"/>
          </a:p>
          <a:p>
            <a:r>
              <a:rPr lang="en-US" b="1" dirty="0"/>
              <a:t>IMPACT Tool – Territorial Footprint</a:t>
            </a:r>
          </a:p>
          <a:p>
            <a:endParaRPr lang="en-US" b="1" dirty="0"/>
          </a:p>
          <a:p>
            <a:r>
              <a:rPr lang="en-US" b="1" dirty="0"/>
              <a:t>Measured in </a:t>
            </a:r>
            <a:r>
              <a:rPr lang="en-US" b="1" dirty="0" err="1"/>
              <a:t>tonnes</a:t>
            </a:r>
            <a:endParaRPr lang="en-US" b="1" dirty="0"/>
          </a:p>
          <a:p>
            <a:endParaRPr lang="en-US" b="1" dirty="0"/>
          </a:p>
          <a:p>
            <a:endParaRPr lang="en-US" b="1" dirty="0"/>
          </a:p>
          <a:p>
            <a:endParaRPr lang="en-US" b="1" dirty="0"/>
          </a:p>
          <a:p>
            <a:r>
              <a:rPr lang="en-US" b="1" dirty="0"/>
              <a:t>From All </a:t>
            </a:r>
            <a:r>
              <a:rPr lang="en-US" b="1" dirty="0" err="1"/>
              <a:t>activites</a:t>
            </a:r>
            <a:r>
              <a:rPr lang="en-US" b="1" dirty="0"/>
              <a:t> within the Parish</a:t>
            </a:r>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8989F9D-C9CE-9244-AEA2-442E25B32D2E}"/>
              </a:ext>
            </a:extLst>
          </p:cNvPr>
          <p:cNvPicPr>
            <a:picLocks noChangeAspect="1"/>
          </p:cNvPicPr>
          <p:nvPr/>
        </p:nvPicPr>
        <p:blipFill>
          <a:blip r:embed="rId4"/>
          <a:stretch>
            <a:fillRect/>
          </a:stretch>
        </p:blipFill>
        <p:spPr>
          <a:xfrm>
            <a:off x="4452290" y="321276"/>
            <a:ext cx="7471976" cy="6301946"/>
          </a:xfrm>
          <a:prstGeom prst="rect">
            <a:avLst/>
          </a:prstGeom>
        </p:spPr>
      </p:pic>
    </p:spTree>
    <p:extLst>
      <p:ext uri="{BB962C8B-B14F-4D97-AF65-F5344CB8AC3E}">
        <p14:creationId xmlns:p14="http://schemas.microsoft.com/office/powerpoint/2010/main" val="264399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4132199" cy="4065372"/>
          </a:xfrm>
        </p:spPr>
        <p:txBody>
          <a:bodyPr/>
          <a:lstStyle/>
          <a:p>
            <a:r>
              <a:rPr lang="en-US" b="1" dirty="0"/>
              <a:t>Carbon Footprint for </a:t>
            </a:r>
            <a:r>
              <a:rPr lang="en-US" b="1" dirty="0" err="1"/>
              <a:t>Kempley</a:t>
            </a:r>
            <a:endParaRPr lang="en-US" b="1" dirty="0"/>
          </a:p>
          <a:p>
            <a:r>
              <a:rPr lang="en-US" b="1" dirty="0"/>
              <a:t>IMPACT Tool – Territorial Footprint</a:t>
            </a:r>
          </a:p>
          <a:p>
            <a:endParaRPr lang="en-US" b="1" dirty="0"/>
          </a:p>
          <a:p>
            <a:r>
              <a:rPr lang="en-US" b="1" dirty="0"/>
              <a:t>Measured in </a:t>
            </a:r>
            <a:r>
              <a:rPr lang="en-US" b="1" dirty="0" err="1"/>
              <a:t>tonnes</a:t>
            </a:r>
            <a:endParaRPr lang="en-US" b="1" dirty="0"/>
          </a:p>
          <a:p>
            <a:endParaRPr lang="en-US" b="1" dirty="0"/>
          </a:p>
          <a:p>
            <a:endParaRPr lang="en-US" b="1" dirty="0"/>
          </a:p>
          <a:p>
            <a:endParaRPr lang="en-US" b="1" dirty="0"/>
          </a:p>
          <a:p>
            <a:r>
              <a:rPr lang="en-US" b="1" dirty="0"/>
              <a:t>From All </a:t>
            </a:r>
            <a:r>
              <a:rPr lang="en-US" b="1" dirty="0" err="1"/>
              <a:t>activites</a:t>
            </a:r>
            <a:r>
              <a:rPr lang="en-US" b="1" dirty="0"/>
              <a:t> within the Parish</a:t>
            </a:r>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66EAA594-62E0-214F-86B4-E7B2FB4E19C1}"/>
              </a:ext>
            </a:extLst>
          </p:cNvPr>
          <p:cNvPicPr>
            <a:picLocks noChangeAspect="1"/>
          </p:cNvPicPr>
          <p:nvPr/>
        </p:nvPicPr>
        <p:blipFill>
          <a:blip r:embed="rId4"/>
          <a:stretch>
            <a:fillRect/>
          </a:stretch>
        </p:blipFill>
        <p:spPr>
          <a:xfrm>
            <a:off x="4868655" y="272758"/>
            <a:ext cx="6871187" cy="6263966"/>
          </a:xfrm>
          <a:prstGeom prst="rect">
            <a:avLst/>
          </a:prstGeom>
        </p:spPr>
      </p:pic>
    </p:spTree>
    <p:extLst>
      <p:ext uri="{BB962C8B-B14F-4D97-AF65-F5344CB8AC3E}">
        <p14:creationId xmlns:p14="http://schemas.microsoft.com/office/powerpoint/2010/main" val="11338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A8B1F-E949-AA40-A174-5F5FAAB9367C}"/>
              </a:ext>
            </a:extLst>
          </p:cNvPr>
          <p:cNvSpPr>
            <a:spLocks noGrp="1"/>
          </p:cNvSpPr>
          <p:nvPr>
            <p:ph type="subTitle" idx="1"/>
          </p:nvPr>
        </p:nvSpPr>
        <p:spPr>
          <a:xfrm>
            <a:off x="452158" y="2471352"/>
            <a:ext cx="2437697" cy="3914934"/>
          </a:xfrm>
        </p:spPr>
        <p:txBody>
          <a:bodyPr>
            <a:normAutofit fontScale="92500" lnSpcReduction="10000"/>
          </a:bodyPr>
          <a:lstStyle/>
          <a:p>
            <a:r>
              <a:rPr lang="en-US" b="1" dirty="0"/>
              <a:t>Energy Performance Certificates (EPC)</a:t>
            </a:r>
          </a:p>
          <a:p>
            <a:endParaRPr lang="en-US" b="1" dirty="0"/>
          </a:p>
          <a:p>
            <a:r>
              <a:rPr lang="en-US" b="1" dirty="0"/>
              <a:t>Forest of Dean District Council</a:t>
            </a:r>
          </a:p>
          <a:p>
            <a:endParaRPr lang="en-US" b="1" dirty="0"/>
          </a:p>
          <a:p>
            <a:endParaRPr lang="en-US" b="1" dirty="0"/>
          </a:p>
          <a:p>
            <a:endParaRPr lang="en-US" b="1" dirty="0"/>
          </a:p>
          <a:p>
            <a:endParaRPr lang="en-US" b="1" dirty="0"/>
          </a:p>
          <a:p>
            <a:endParaRPr lang="en-US" b="1" dirty="0"/>
          </a:p>
          <a:p>
            <a:r>
              <a:rPr lang="en-US" b="1" dirty="0" err="1"/>
              <a:t>Kempley</a:t>
            </a:r>
            <a:r>
              <a:rPr lang="en-US" b="1" dirty="0"/>
              <a:t> Parish Council</a:t>
            </a:r>
          </a:p>
        </p:txBody>
      </p:sp>
      <p:pic>
        <p:nvPicPr>
          <p:cNvPr id="4" name="Picture 3" descr="Graphical user interface, application&#10;&#10;Description automatically generated">
            <a:extLst>
              <a:ext uri="{FF2B5EF4-FFF2-40B4-BE49-F238E27FC236}">
                <a16:creationId xmlns:a16="http://schemas.microsoft.com/office/drawing/2014/main" id="{0193591D-CD5D-4248-BBE3-3FE513E0F651}"/>
              </a:ext>
            </a:extLst>
          </p:cNvPr>
          <p:cNvPicPr/>
          <p:nvPr/>
        </p:nvPicPr>
        <p:blipFill rotWithShape="1">
          <a:blip r:embed="rId3">
            <a:extLst>
              <a:ext uri="{28A0092B-C50C-407E-A947-70E740481C1C}">
                <a14:useLocalDpi xmlns:a14="http://schemas.microsoft.com/office/drawing/2010/main" val="0"/>
              </a:ext>
            </a:extLst>
          </a:blip>
          <a:srcRect l="34539" t="46532" r="52234" b="30202"/>
          <a:stretch/>
        </p:blipFill>
        <p:spPr bwMode="auto">
          <a:xfrm>
            <a:off x="169580" y="0"/>
            <a:ext cx="2437696" cy="215007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BFEFD72A-446A-2EE4-53FD-18A1C1FE6034}"/>
              </a:ext>
            </a:extLst>
          </p:cNvPr>
          <p:cNvPicPr>
            <a:picLocks noChangeAspect="1"/>
          </p:cNvPicPr>
          <p:nvPr/>
        </p:nvPicPr>
        <p:blipFill>
          <a:blip r:embed="rId4"/>
          <a:stretch>
            <a:fillRect/>
          </a:stretch>
        </p:blipFill>
        <p:spPr>
          <a:xfrm>
            <a:off x="2761049" y="0"/>
            <a:ext cx="4860248" cy="3914934"/>
          </a:xfrm>
          <a:prstGeom prst="rect">
            <a:avLst/>
          </a:prstGeom>
        </p:spPr>
      </p:pic>
      <p:pic>
        <p:nvPicPr>
          <p:cNvPr id="7" name="Picture 6">
            <a:extLst>
              <a:ext uri="{FF2B5EF4-FFF2-40B4-BE49-F238E27FC236}">
                <a16:creationId xmlns:a16="http://schemas.microsoft.com/office/drawing/2014/main" id="{52B3C0A7-84BC-4664-2916-22A165334521}"/>
              </a:ext>
            </a:extLst>
          </p:cNvPr>
          <p:cNvPicPr>
            <a:picLocks noChangeAspect="1"/>
          </p:cNvPicPr>
          <p:nvPr/>
        </p:nvPicPr>
        <p:blipFill>
          <a:blip r:embed="rId5"/>
          <a:stretch>
            <a:fillRect/>
          </a:stretch>
        </p:blipFill>
        <p:spPr>
          <a:xfrm>
            <a:off x="7325759" y="2471352"/>
            <a:ext cx="4564190" cy="4065372"/>
          </a:xfrm>
          <a:prstGeom prst="rect">
            <a:avLst/>
          </a:prstGeom>
        </p:spPr>
      </p:pic>
      <p:sp>
        <p:nvSpPr>
          <p:cNvPr id="9" name="TextBox 8">
            <a:extLst>
              <a:ext uri="{FF2B5EF4-FFF2-40B4-BE49-F238E27FC236}">
                <a16:creationId xmlns:a16="http://schemas.microsoft.com/office/drawing/2014/main" id="{87BC517B-8AE4-7804-5F0A-802B6D7837B5}"/>
              </a:ext>
            </a:extLst>
          </p:cNvPr>
          <p:cNvSpPr txBox="1"/>
          <p:nvPr/>
        </p:nvSpPr>
        <p:spPr>
          <a:xfrm>
            <a:off x="3776353" y="4821382"/>
            <a:ext cx="2662908" cy="923330"/>
          </a:xfrm>
          <a:prstGeom prst="rect">
            <a:avLst/>
          </a:prstGeom>
          <a:noFill/>
        </p:spPr>
        <p:txBody>
          <a:bodyPr wrap="none" rtlCol="0">
            <a:spAutoFit/>
          </a:bodyPr>
          <a:lstStyle/>
          <a:p>
            <a:r>
              <a:rPr lang="en-US" b="1" dirty="0">
                <a:solidFill>
                  <a:schemeClr val="bg1">
                    <a:lumMod val="50000"/>
                  </a:schemeClr>
                </a:solidFill>
              </a:rPr>
              <a:t>Rating E/F/G –</a:t>
            </a:r>
          </a:p>
          <a:p>
            <a:r>
              <a:rPr lang="en-US" b="1" dirty="0">
                <a:solidFill>
                  <a:schemeClr val="bg1">
                    <a:lumMod val="50000"/>
                  </a:schemeClr>
                </a:solidFill>
              </a:rPr>
              <a:t>Forest of Dean  - 31%</a:t>
            </a:r>
          </a:p>
          <a:p>
            <a:r>
              <a:rPr lang="en-US" b="1" dirty="0" err="1">
                <a:solidFill>
                  <a:schemeClr val="bg1">
                    <a:lumMod val="50000"/>
                  </a:schemeClr>
                </a:solidFill>
              </a:rPr>
              <a:t>Kempley</a:t>
            </a:r>
            <a:r>
              <a:rPr lang="en-US" b="1" dirty="0">
                <a:solidFill>
                  <a:schemeClr val="bg1">
                    <a:lumMod val="50000"/>
                  </a:schemeClr>
                </a:solidFill>
              </a:rPr>
              <a:t> Parish – 49% </a:t>
            </a:r>
          </a:p>
        </p:txBody>
      </p:sp>
      <p:sp>
        <p:nvSpPr>
          <p:cNvPr id="10" name="TextBox 9">
            <a:extLst>
              <a:ext uri="{FF2B5EF4-FFF2-40B4-BE49-F238E27FC236}">
                <a16:creationId xmlns:a16="http://schemas.microsoft.com/office/drawing/2014/main" id="{0A8DD987-3AB1-BB5F-541D-A2E044CB71E3}"/>
              </a:ext>
            </a:extLst>
          </p:cNvPr>
          <p:cNvSpPr txBox="1"/>
          <p:nvPr/>
        </p:nvSpPr>
        <p:spPr>
          <a:xfrm>
            <a:off x="8680862" y="831273"/>
            <a:ext cx="3054041" cy="369332"/>
          </a:xfrm>
          <a:prstGeom prst="rect">
            <a:avLst/>
          </a:prstGeom>
          <a:noFill/>
        </p:spPr>
        <p:txBody>
          <a:bodyPr wrap="none" rtlCol="0">
            <a:spAutoFit/>
          </a:bodyPr>
          <a:lstStyle/>
          <a:p>
            <a:r>
              <a:rPr lang="en-US" dirty="0"/>
              <a:t>Rating A is best G is worst.</a:t>
            </a:r>
          </a:p>
        </p:txBody>
      </p:sp>
      <p:sp>
        <p:nvSpPr>
          <p:cNvPr id="11" name="TextBox 10">
            <a:extLst>
              <a:ext uri="{FF2B5EF4-FFF2-40B4-BE49-F238E27FC236}">
                <a16:creationId xmlns:a16="http://schemas.microsoft.com/office/drawing/2014/main" id="{B79AC9FE-626B-D5D9-C5D1-D77D9CAC4160}"/>
              </a:ext>
            </a:extLst>
          </p:cNvPr>
          <p:cNvSpPr txBox="1"/>
          <p:nvPr/>
        </p:nvSpPr>
        <p:spPr>
          <a:xfrm>
            <a:off x="3776353" y="6092042"/>
            <a:ext cx="3828267" cy="646331"/>
          </a:xfrm>
          <a:prstGeom prst="rect">
            <a:avLst/>
          </a:prstGeom>
          <a:noFill/>
        </p:spPr>
        <p:txBody>
          <a:bodyPr wrap="square" rtlCol="0">
            <a:spAutoFit/>
          </a:bodyPr>
          <a:lstStyle/>
          <a:p>
            <a:r>
              <a:rPr lang="en-US" b="1" dirty="0">
                <a:solidFill>
                  <a:schemeClr val="bg1">
                    <a:lumMod val="50000"/>
                  </a:schemeClr>
                </a:solidFill>
              </a:rPr>
              <a:t>A total of 70% of </a:t>
            </a:r>
            <a:r>
              <a:rPr lang="en-US" b="1" dirty="0" err="1">
                <a:solidFill>
                  <a:schemeClr val="bg1">
                    <a:lumMod val="50000"/>
                  </a:schemeClr>
                </a:solidFill>
              </a:rPr>
              <a:t>Kempley</a:t>
            </a:r>
            <a:r>
              <a:rPr lang="en-US" b="1" dirty="0">
                <a:solidFill>
                  <a:schemeClr val="bg1">
                    <a:lumMod val="50000"/>
                  </a:schemeClr>
                </a:solidFill>
              </a:rPr>
              <a:t> Properties have an EPC. </a:t>
            </a:r>
          </a:p>
        </p:txBody>
      </p:sp>
    </p:spTree>
    <p:extLst>
      <p:ext uri="{BB962C8B-B14F-4D97-AF65-F5344CB8AC3E}">
        <p14:creationId xmlns:p14="http://schemas.microsoft.com/office/powerpoint/2010/main" val="41852373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448</TotalTime>
  <Words>1582</Words>
  <Application>Microsoft Office PowerPoint</Application>
  <PresentationFormat>Widescreen</PresentationFormat>
  <Paragraphs>260</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Brocklehurst</dc:creator>
  <cp:lastModifiedBy>Kempley Parish Clerk</cp:lastModifiedBy>
  <cp:revision>13</cp:revision>
  <cp:lastPrinted>2022-03-04T18:54:30Z</cp:lastPrinted>
  <dcterms:created xsi:type="dcterms:W3CDTF">2022-03-04T11:01:42Z</dcterms:created>
  <dcterms:modified xsi:type="dcterms:W3CDTF">2022-08-25T13:59:47Z</dcterms:modified>
</cp:coreProperties>
</file>